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9" r:id="rId8"/>
    <p:sldId id="261" r:id="rId9"/>
    <p:sldId id="270" r:id="rId10"/>
    <p:sldId id="262" r:id="rId11"/>
    <p:sldId id="263" r:id="rId12"/>
    <p:sldId id="264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930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75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1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94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390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105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33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51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8723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790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00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B0A68-44C3-4D0F-9B63-ABEB5AB6D442}" type="datetimeFigureOut">
              <a:rPr lang="en-AU" smtClean="0"/>
              <a:t>16/08/2011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4199E-AEC1-4E74-A05A-F8A4BD1EEFF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459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AU" dirty="0" smtClean="0"/>
              <a:t>Animal Behaviour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2060848"/>
            <a:ext cx="6584776" cy="3577952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Goals: </a:t>
            </a:r>
          </a:p>
          <a:p>
            <a:pPr marL="514350" indent="-514350">
              <a:buAutoNum type="arabicPeriod"/>
            </a:pPr>
            <a:r>
              <a:rPr lang="en-AU" dirty="0" smtClean="0"/>
              <a:t>Recognise the importance of survival and reproduction success when explaining behaviour.</a:t>
            </a:r>
          </a:p>
          <a:p>
            <a:pPr marL="514350" indent="-514350">
              <a:buAutoNum type="arabicPeriod"/>
            </a:pPr>
            <a:r>
              <a:rPr lang="en-AU" dirty="0" smtClean="0"/>
              <a:t>Understand how  hierarchies are established.</a:t>
            </a:r>
          </a:p>
          <a:p>
            <a:pPr marL="514350" indent="-514350">
              <a:buAutoNum type="arabicPeriod"/>
            </a:pPr>
            <a:r>
              <a:rPr lang="en-AU" dirty="0" smtClean="0"/>
              <a:t>Consider how communication can be used in competitions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320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Intra-specific Competition: competition within a species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WAR! What is it good for</a:t>
            </a:r>
          </a:p>
          <a:p>
            <a:pPr lvl="1"/>
            <a:r>
              <a:rPr lang="en-AU" dirty="0" smtClean="0"/>
              <a:t>Why would you fight one of you own?</a:t>
            </a:r>
          </a:p>
          <a:p>
            <a:pPr lvl="1"/>
            <a:endParaRPr lang="en-AU" dirty="0"/>
          </a:p>
          <a:p>
            <a:pPr lvl="1"/>
            <a:r>
              <a:rPr lang="en-AU" dirty="0" smtClean="0"/>
              <a:t>For resources</a:t>
            </a:r>
          </a:p>
          <a:p>
            <a:pPr lvl="1"/>
            <a:r>
              <a:rPr lang="en-AU" dirty="0" smtClean="0"/>
              <a:t>For breeding</a:t>
            </a:r>
          </a:p>
          <a:p>
            <a:pPr marL="457200" lvl="1" indent="0">
              <a:buNone/>
            </a:pPr>
            <a:endParaRPr lang="en-AU" dirty="0"/>
          </a:p>
          <a:p>
            <a:r>
              <a:rPr lang="en-AU" dirty="0" smtClean="0"/>
              <a:t>Again it comes back to survival and reproduction!!!!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204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Today’s 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52528"/>
          </a:xfrm>
        </p:spPr>
        <p:txBody>
          <a:bodyPr>
            <a:noAutofit/>
          </a:bodyPr>
          <a:lstStyle/>
          <a:p>
            <a:r>
              <a:rPr lang="en-AU" sz="2800" dirty="0" smtClean="0"/>
              <a:t>A game</a:t>
            </a:r>
          </a:p>
          <a:p>
            <a:r>
              <a:rPr lang="en-AU" sz="2800" dirty="0" smtClean="0"/>
              <a:t>Aim: </a:t>
            </a:r>
          </a:p>
          <a:p>
            <a:pPr lvl="1"/>
            <a:r>
              <a:rPr lang="en-AU" dirty="0" smtClean="0"/>
              <a:t>Understand how hierarchies are established</a:t>
            </a:r>
          </a:p>
          <a:p>
            <a:pPr lvl="1"/>
            <a:r>
              <a:rPr lang="en-AU" dirty="0" smtClean="0"/>
              <a:t>How past experience affects  competitions</a:t>
            </a:r>
          </a:p>
          <a:p>
            <a:pPr lvl="1"/>
            <a:r>
              <a:rPr lang="en-AU" dirty="0" smtClean="0"/>
              <a:t>How size/ communication/ visual displays affect competition</a:t>
            </a:r>
          </a:p>
          <a:p>
            <a:r>
              <a:rPr lang="en-AU" sz="2800" dirty="0" smtClean="0"/>
              <a:t>See worksheet for rules</a:t>
            </a:r>
          </a:p>
        </p:txBody>
      </p:sp>
    </p:spTree>
    <p:extLst>
      <p:ext uri="{BB962C8B-B14F-4D97-AF65-F5344CB8AC3E}">
        <p14:creationId xmlns:p14="http://schemas.microsoft.com/office/powerpoint/2010/main" val="45306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/>
          <a:lstStyle/>
          <a:p>
            <a:r>
              <a:rPr lang="en-AU" sz="2800" dirty="0" smtClean="0"/>
              <a:t>10 mins at each station</a:t>
            </a:r>
          </a:p>
          <a:p>
            <a:r>
              <a:rPr lang="en-AU" sz="2800" dirty="0" smtClean="0"/>
              <a:t>Take your record sheet with you and record your result carefully</a:t>
            </a:r>
          </a:p>
          <a:p>
            <a:r>
              <a:rPr lang="en-AU" sz="2800" dirty="0" smtClean="0"/>
              <a:t>Keep in mind</a:t>
            </a:r>
          </a:p>
          <a:p>
            <a:pPr lvl="1"/>
            <a:r>
              <a:rPr lang="en-AU" dirty="0" smtClean="0"/>
              <a:t>Who you choose to challenge</a:t>
            </a:r>
          </a:p>
          <a:p>
            <a:pPr lvl="1"/>
            <a:r>
              <a:rPr lang="en-AU" dirty="0" smtClean="0"/>
              <a:t>Who you accept</a:t>
            </a:r>
          </a:p>
          <a:p>
            <a:pPr lvl="1"/>
            <a:r>
              <a:rPr lang="en-AU" dirty="0" smtClean="0"/>
              <a:t>What for the outcomes on disputes tell you about your number value</a:t>
            </a:r>
          </a:p>
        </p:txBody>
      </p:sp>
      <p:pic>
        <p:nvPicPr>
          <p:cNvPr id="6146" name="Picture 2" descr="http://upload.wikimedia.org/wikipedia/commons/thumb/a/a1/Hirschkampf.jpg/220px-Hirschkamp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20955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6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 question 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739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Can you…..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Identify innate and learned behaviour?</a:t>
            </a:r>
          </a:p>
          <a:p>
            <a:r>
              <a:rPr lang="en-AU" dirty="0" smtClean="0"/>
              <a:t>Understand behaviour in relation to reproduction and survival?</a:t>
            </a:r>
          </a:p>
          <a:p>
            <a:pPr lvl="1"/>
            <a:r>
              <a:rPr lang="en-AU" dirty="0" smtClean="0"/>
              <a:t>Why do male orb weaver spiders risk copulating with females when they know they will be eaten?</a:t>
            </a:r>
          </a:p>
          <a:p>
            <a:pPr lvl="1"/>
            <a:r>
              <a:rPr lang="en-AU" dirty="0" smtClean="0"/>
              <a:t>Female stick insects signal males with a </a:t>
            </a:r>
            <a:r>
              <a:rPr lang="en-AU" dirty="0" err="1" smtClean="0"/>
              <a:t>pheremone</a:t>
            </a:r>
            <a:r>
              <a:rPr lang="en-AU" dirty="0" smtClean="0"/>
              <a:t>, but after 3 weeks will stop signalling and start laying eggs  (</a:t>
            </a:r>
            <a:r>
              <a:rPr lang="en-AU" dirty="0" err="1" smtClean="0"/>
              <a:t>parthenogenetic</a:t>
            </a:r>
            <a:r>
              <a:rPr lang="en-AU" dirty="0" smtClean="0"/>
              <a:t> eggs that will hatch without being fertilised).  Explain why they stop signalling.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492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Based on what we discussed today and what you learned in your summaries what would you like to do next?</a:t>
            </a:r>
          </a:p>
          <a:p>
            <a:pPr lvl="1"/>
            <a:r>
              <a:rPr lang="en-AU" dirty="0" smtClean="0"/>
              <a:t>More on courtship behaviour (leads nicely onto next chapter)</a:t>
            </a:r>
          </a:p>
          <a:p>
            <a:pPr lvl="1"/>
            <a:r>
              <a:rPr lang="en-AU" dirty="0" smtClean="0"/>
              <a:t>Focus on learned behaviour</a:t>
            </a:r>
          </a:p>
          <a:p>
            <a:pPr lvl="1"/>
            <a:r>
              <a:rPr lang="en-AU" dirty="0" smtClean="0"/>
              <a:t>Other?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739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Survival and reproduction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All behaviours can be explained in terms of </a:t>
            </a:r>
          </a:p>
          <a:p>
            <a:pPr lvl="1"/>
            <a:r>
              <a:rPr lang="en-AU" dirty="0" smtClean="0"/>
              <a:t>Survival of the individual/ group</a:t>
            </a:r>
          </a:p>
          <a:p>
            <a:pPr lvl="1"/>
            <a:r>
              <a:rPr lang="en-AU" dirty="0" smtClean="0"/>
              <a:t>Reproductive success of the individual/group</a:t>
            </a:r>
          </a:p>
          <a:p>
            <a:endParaRPr lang="en-AU" dirty="0" smtClean="0"/>
          </a:p>
          <a:p>
            <a:r>
              <a:rPr lang="en-AU" dirty="0" smtClean="0"/>
              <a:t>ALWAYS refer back to these 2 things when explaining a behaviour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446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Rhythmic behaviour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Migration- </a:t>
            </a:r>
          </a:p>
          <a:p>
            <a:pPr lvl="1"/>
            <a:r>
              <a:rPr lang="en-AU" dirty="0" smtClean="0"/>
              <a:t>Allows animals to maximise their survival by increasing their food/breeding resources</a:t>
            </a:r>
          </a:p>
        </p:txBody>
      </p:sp>
      <p:pic>
        <p:nvPicPr>
          <p:cNvPr id="1026" name="Picture 2" descr="http://www.trekbaltics.com/pics/pics/Photo_s_for_Press/WEST_ESTONIA___Bird_migration_v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9000"/>
            <a:ext cx="4320480" cy="289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Feeding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AU" dirty="0" smtClean="0"/>
          </a:p>
          <a:p>
            <a:pPr marL="457200" lvl="1" indent="0">
              <a:buNone/>
            </a:pPr>
            <a:r>
              <a:rPr lang="en-AU" dirty="0" smtClean="0"/>
              <a:t>Feeding only at night increases chances of survival by</a:t>
            </a:r>
          </a:p>
          <a:p>
            <a:pPr lvl="2"/>
            <a:r>
              <a:rPr lang="en-AU" dirty="0" smtClean="0"/>
              <a:t> reducing risk of predation</a:t>
            </a:r>
          </a:p>
          <a:p>
            <a:pPr lvl="2"/>
            <a:r>
              <a:rPr lang="en-AU" dirty="0" smtClean="0"/>
              <a:t>Reducing water loss during the day</a:t>
            </a:r>
          </a:p>
          <a:p>
            <a:endParaRPr lang="en-AU" dirty="0"/>
          </a:p>
        </p:txBody>
      </p:sp>
      <p:pic>
        <p:nvPicPr>
          <p:cNvPr id="2050" name="Picture 2" descr="http://t1.ftcdn.net/jpg/00/26/11/26/400_F_26112615_qSYUiVMyvCZpssYdnrtqQtZBqv7reB9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4005064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6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Alarm calls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01014"/>
            <a:ext cx="8229600" cy="4525963"/>
          </a:xfrm>
        </p:spPr>
        <p:txBody>
          <a:bodyPr/>
          <a:lstStyle/>
          <a:p>
            <a:r>
              <a:rPr lang="en-AU" dirty="0" smtClean="0"/>
              <a:t>Alarm calls warn others of predation</a:t>
            </a:r>
          </a:p>
          <a:p>
            <a:pPr marL="0" indent="0">
              <a:buNone/>
            </a:pPr>
            <a:r>
              <a:rPr lang="en-AU" dirty="0" smtClean="0"/>
              <a:t>BUT</a:t>
            </a:r>
          </a:p>
          <a:p>
            <a:r>
              <a:rPr lang="en-AU" dirty="0" smtClean="0"/>
              <a:t>Responding to an alarm can be cost energy, so animals may respond to some threats more than others (habituation)</a:t>
            </a:r>
          </a:p>
          <a:p>
            <a:endParaRPr lang="en-AU" dirty="0"/>
          </a:p>
        </p:txBody>
      </p:sp>
      <p:pic>
        <p:nvPicPr>
          <p:cNvPr id="3074" name="Picture 2" descr="http://www.test.bbc.com/nature/images/ic/credit/640x395/a/an/animal_language/animal_languag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17021"/>
            <a:ext cx="4320480" cy="266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52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Courtship V Predation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Courtship behaviours can be costly in energy and predation risk</a:t>
            </a:r>
          </a:p>
          <a:p>
            <a:pPr lvl="1"/>
            <a:r>
              <a:rPr lang="en-AU" dirty="0" smtClean="0"/>
              <a:t>So why do it????</a:t>
            </a:r>
          </a:p>
          <a:p>
            <a:r>
              <a:rPr lang="en-AU" dirty="0" smtClean="0"/>
              <a:t>Organisms need to reproduce and the importance of this can outweigh the need to survive</a:t>
            </a:r>
          </a:p>
          <a:p>
            <a:r>
              <a:rPr lang="en-AU" dirty="0" smtClean="0"/>
              <a:t>Also!! Those colourful male birds that are at most risk are precisely the ones females will choose to mate with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826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visualphotos.com/photo/2x2711238/red-crowned_cranes_in_courtship_display_42-164212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568232" cy="318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ickeybirds.com/Bird-of-parad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325" y="2852936"/>
            <a:ext cx="409575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98072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Cranes have an elaborate dance to attract females</a:t>
            </a:r>
            <a:endParaRPr lang="en-A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4581128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Birds of paradise have elaborate plumage which would greatly increase predation risk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23387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behaviour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Acting as a group can increase your survival</a:t>
            </a:r>
          </a:p>
          <a:p>
            <a:pPr lvl="1"/>
            <a:r>
              <a:rPr lang="en-AU" dirty="0" smtClean="0"/>
              <a:t>Groups can spend less time checking for predators if they are in a group and share the job.</a:t>
            </a:r>
          </a:p>
          <a:p>
            <a:pPr lvl="1"/>
            <a:endParaRPr lang="en-AU" dirty="0"/>
          </a:p>
          <a:p>
            <a:r>
              <a:rPr lang="en-AU" dirty="0" smtClean="0"/>
              <a:t>If it doesn’t benefit you, it benefits the species</a:t>
            </a:r>
          </a:p>
          <a:p>
            <a:pPr lvl="1"/>
            <a:r>
              <a:rPr lang="en-AU" dirty="0" smtClean="0"/>
              <a:t>Ant, termites, bees all work selflessly for the good of the colony</a:t>
            </a:r>
          </a:p>
          <a:p>
            <a:pPr lvl="2"/>
            <a:r>
              <a:rPr lang="en-AU" dirty="0" smtClean="0"/>
              <a:t>The theory suggests that this is because of a genetic quirk that an individual will be more closely related to their brothers and sisters than they would their own offspring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0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229026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As flock size increases- time spent checking for predators decreases</a:t>
            </a:r>
            <a:endParaRPr lang="en-AU" dirty="0"/>
          </a:p>
        </p:txBody>
      </p:sp>
      <p:pic>
        <p:nvPicPr>
          <p:cNvPr id="5122" name="Picture 2" descr="http://people.eku.edu/ritchisong/554images/Flock_size_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3689"/>
            <a:ext cx="3528392" cy="660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trevorsbirding.com/wp-content/uploads/2006/08/pigeon_crested_20060730_00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608512" cy="345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38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516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Animal Behaviour</vt:lpstr>
      <vt:lpstr>Survival and reproduction</vt:lpstr>
      <vt:lpstr>Rhythmic behaviour</vt:lpstr>
      <vt:lpstr>Feeding</vt:lpstr>
      <vt:lpstr>Alarm calls</vt:lpstr>
      <vt:lpstr>Courtship V Predation</vt:lpstr>
      <vt:lpstr>PowerPoint Presentation</vt:lpstr>
      <vt:lpstr>Social behaviour</vt:lpstr>
      <vt:lpstr>As flock size increases- time spent checking for predators decreases</vt:lpstr>
      <vt:lpstr>Intra-specific Competition: competition within a species</vt:lpstr>
      <vt:lpstr>Today’s activity</vt:lpstr>
      <vt:lpstr>PowerPoint Presentation</vt:lpstr>
      <vt:lpstr>Exam question example</vt:lpstr>
      <vt:lpstr>Can you…..</vt:lpstr>
      <vt:lpstr>What next?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Behaviour</dc:title>
  <dc:creator>Angela Schneider</dc:creator>
  <cp:lastModifiedBy>Angela Schneider</cp:lastModifiedBy>
  <cp:revision>8</cp:revision>
  <dcterms:created xsi:type="dcterms:W3CDTF">2011-08-16T10:11:19Z</dcterms:created>
  <dcterms:modified xsi:type="dcterms:W3CDTF">2011-08-16T23:33:57Z</dcterms:modified>
</cp:coreProperties>
</file>