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CD137-2EC9-4C3D-8877-3E3BFD6EB659}" type="datetimeFigureOut">
              <a:rPr lang="en-AU" smtClean="0"/>
              <a:t>1/08/2011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BEFE7-1832-4045-8A30-A94D01BDBA1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CD137-2EC9-4C3D-8877-3E3BFD6EB659}" type="datetimeFigureOut">
              <a:rPr lang="en-AU" smtClean="0"/>
              <a:t>1/08/2011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BEFE7-1832-4045-8A30-A94D01BDBA1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CD137-2EC9-4C3D-8877-3E3BFD6EB659}" type="datetimeFigureOut">
              <a:rPr lang="en-AU" smtClean="0"/>
              <a:t>1/08/2011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BEFE7-1832-4045-8A30-A94D01BDBA1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CD137-2EC9-4C3D-8877-3E3BFD6EB659}" type="datetimeFigureOut">
              <a:rPr lang="en-AU" smtClean="0"/>
              <a:t>1/08/2011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BEFE7-1832-4045-8A30-A94D01BDBA1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CD137-2EC9-4C3D-8877-3E3BFD6EB659}" type="datetimeFigureOut">
              <a:rPr lang="en-AU" smtClean="0"/>
              <a:t>1/08/2011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BEFE7-1832-4045-8A30-A94D01BDBA1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CD137-2EC9-4C3D-8877-3E3BFD6EB659}" type="datetimeFigureOut">
              <a:rPr lang="en-AU" smtClean="0"/>
              <a:t>1/08/2011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BEFE7-1832-4045-8A30-A94D01BDBA1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CD137-2EC9-4C3D-8877-3E3BFD6EB659}" type="datetimeFigureOut">
              <a:rPr lang="en-AU" smtClean="0"/>
              <a:t>1/08/2011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BEFE7-1832-4045-8A30-A94D01BDBA1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CD137-2EC9-4C3D-8877-3E3BFD6EB659}" type="datetimeFigureOut">
              <a:rPr lang="en-AU" smtClean="0"/>
              <a:t>1/08/2011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BEFE7-1832-4045-8A30-A94D01BDBA1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CD137-2EC9-4C3D-8877-3E3BFD6EB659}" type="datetimeFigureOut">
              <a:rPr lang="en-AU" smtClean="0"/>
              <a:t>1/08/2011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BEFE7-1832-4045-8A30-A94D01BDBA1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CD137-2EC9-4C3D-8877-3E3BFD6EB659}" type="datetimeFigureOut">
              <a:rPr lang="en-AU" smtClean="0"/>
              <a:t>1/08/2011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BEFE7-1832-4045-8A30-A94D01BDBA1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CD137-2EC9-4C3D-8877-3E3BFD6EB659}" type="datetimeFigureOut">
              <a:rPr lang="en-AU" smtClean="0"/>
              <a:t>1/08/2011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BEFE7-1832-4045-8A30-A94D01BDBA1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CD137-2EC9-4C3D-8877-3E3BFD6EB659}" type="datetimeFigureOut">
              <a:rPr lang="en-AU" smtClean="0"/>
              <a:t>1/08/2011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BEFE7-1832-4045-8A30-A94D01BDBA10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err="1" smtClean="0"/>
              <a:t>Osmoregulation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Maintaining water balance</a:t>
            </a:r>
            <a:endParaRPr lang="en-A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VIDEO (YAY!!!)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Life in cold blood</a:t>
            </a:r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Today’s goals!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AU" dirty="0" smtClean="0"/>
          </a:p>
          <a:p>
            <a:r>
              <a:rPr lang="en-AU" dirty="0" smtClean="0"/>
              <a:t>Understand the negative feedback system for water balance in vertebrates (the kidney).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Analyse some data (</a:t>
            </a:r>
            <a:r>
              <a:rPr lang="en-AU" dirty="0" err="1" smtClean="0"/>
              <a:t>osmolarity</a:t>
            </a:r>
            <a:r>
              <a:rPr lang="en-AU" dirty="0" smtClean="0"/>
              <a:t>).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Identify structural, physiological and behavioural adaptations to conserve water.</a:t>
            </a:r>
          </a:p>
          <a:p>
            <a:endParaRPr lang="en-AU" dirty="0"/>
          </a:p>
          <a:p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Negative feedback system-1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AU" sz="2800" dirty="0" smtClean="0"/>
              <a:t>Blood pressure decreases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2800" dirty="0" smtClean="0"/>
              <a:t>Receptors in the </a:t>
            </a:r>
            <a:r>
              <a:rPr lang="en-AU" sz="2800" b="1" dirty="0" smtClean="0"/>
              <a:t>hypothalamus </a:t>
            </a:r>
            <a:r>
              <a:rPr lang="en-AU" sz="2800" dirty="0" smtClean="0"/>
              <a:t>detect an increase in blood solutes (!!LESS WATER!!)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2800" dirty="0" smtClean="0"/>
              <a:t>The </a:t>
            </a:r>
            <a:r>
              <a:rPr lang="en-AU" sz="2800" b="1" dirty="0" smtClean="0"/>
              <a:t>hypothalamus</a:t>
            </a:r>
            <a:r>
              <a:rPr lang="en-AU" sz="2800" dirty="0" smtClean="0"/>
              <a:t> releases </a:t>
            </a:r>
            <a:r>
              <a:rPr lang="en-AU" sz="2800" b="1" dirty="0" smtClean="0"/>
              <a:t>vasopressin</a:t>
            </a:r>
            <a:r>
              <a:rPr lang="en-AU" sz="2800" dirty="0" smtClean="0"/>
              <a:t> via </a:t>
            </a:r>
            <a:r>
              <a:rPr lang="en-AU" sz="2800" b="1" dirty="0" smtClean="0"/>
              <a:t>pituitary gland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2800" b="1" dirty="0" smtClean="0"/>
              <a:t>Vasopressin </a:t>
            </a:r>
            <a:r>
              <a:rPr lang="en-AU" sz="2800" dirty="0" smtClean="0"/>
              <a:t>(hormone) is released into the blood and travels to the kidney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2800" dirty="0" smtClean="0"/>
              <a:t>Loop of Henley in the kidney reabsorbs more water from the urine 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2800" dirty="0" smtClean="0"/>
              <a:t>Blood pressure increases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Negative feedback loop-2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AU" b="1" dirty="0" smtClean="0"/>
              <a:t>Hypothalamus </a:t>
            </a:r>
            <a:r>
              <a:rPr lang="en-AU" dirty="0" smtClean="0"/>
              <a:t>detects increase in blood solutes (!!LESS WATER!!!)</a:t>
            </a:r>
          </a:p>
          <a:p>
            <a:pPr marL="514350" indent="-514350">
              <a:buFont typeface="+mj-lt"/>
              <a:buAutoNum type="arabicPeriod"/>
            </a:pPr>
            <a:r>
              <a:rPr lang="en-AU" b="1" dirty="0" smtClean="0"/>
              <a:t>Hypothalamus </a:t>
            </a:r>
            <a:r>
              <a:rPr lang="en-AU" dirty="0" smtClean="0"/>
              <a:t>creates  a thirst sensation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 smtClean="0"/>
              <a:t>Animal drinks water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 smtClean="0"/>
              <a:t>Blood pressure rises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Negative feedback loop-3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AU" dirty="0" smtClean="0"/>
              <a:t>Blood pressure falls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 smtClean="0"/>
              <a:t>Pressure sensitive receptors in the kidney detect this decrease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 smtClean="0"/>
              <a:t>Kidney releases </a:t>
            </a:r>
            <a:r>
              <a:rPr lang="en-AU" b="1" dirty="0" err="1" smtClean="0"/>
              <a:t>renin</a:t>
            </a:r>
            <a:endParaRPr lang="en-AU" b="1" dirty="0" smtClean="0"/>
          </a:p>
          <a:p>
            <a:pPr marL="514350" indent="-514350">
              <a:buFont typeface="+mj-lt"/>
              <a:buAutoNum type="arabicPeriod"/>
            </a:pPr>
            <a:r>
              <a:rPr lang="en-AU" b="1" dirty="0" err="1" smtClean="0"/>
              <a:t>Renin</a:t>
            </a:r>
            <a:r>
              <a:rPr lang="en-AU" b="1" dirty="0" smtClean="0"/>
              <a:t> </a:t>
            </a:r>
            <a:r>
              <a:rPr lang="en-AU" dirty="0" smtClean="0"/>
              <a:t>causes </a:t>
            </a:r>
            <a:r>
              <a:rPr lang="en-AU" b="1" dirty="0" smtClean="0"/>
              <a:t>adrenal glands</a:t>
            </a:r>
            <a:r>
              <a:rPr lang="en-AU" dirty="0" smtClean="0"/>
              <a:t> to release </a:t>
            </a:r>
            <a:r>
              <a:rPr lang="en-AU" b="1" dirty="0" err="1" smtClean="0"/>
              <a:t>aldosterone</a:t>
            </a:r>
            <a:endParaRPr lang="en-AU" b="1" dirty="0" smtClean="0"/>
          </a:p>
          <a:p>
            <a:pPr marL="514350" indent="-514350">
              <a:buFont typeface="+mj-lt"/>
              <a:buAutoNum type="arabicPeriod"/>
            </a:pPr>
            <a:r>
              <a:rPr lang="en-AU" b="1" dirty="0" err="1" smtClean="0"/>
              <a:t>Aldosterone</a:t>
            </a:r>
            <a:r>
              <a:rPr lang="en-AU" dirty="0" smtClean="0"/>
              <a:t> causes the tubules in the kidney to absorb sodium ions</a:t>
            </a:r>
            <a:r>
              <a:rPr lang="en-AU" dirty="0" smtClean="0">
                <a:sym typeface="Wingdings" pitchFamily="2" charset="2"/>
              </a:rPr>
              <a:t> water follows and is reabsorbed by the body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 smtClean="0">
                <a:sym typeface="Wingdings" pitchFamily="2" charset="2"/>
              </a:rPr>
              <a:t>Blood pressure rises</a:t>
            </a:r>
          </a:p>
          <a:p>
            <a:pPr marL="514350" indent="-514350">
              <a:buFont typeface="+mj-lt"/>
              <a:buAutoNum type="arabicPeriod"/>
            </a:pPr>
            <a:endParaRPr lang="en-AU" dirty="0">
              <a:sym typeface="Wingdings" pitchFamily="2" charset="2"/>
            </a:endParaRPr>
          </a:p>
          <a:p>
            <a:pPr marL="514350" indent="-514350">
              <a:buNone/>
            </a:pPr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026" name="Picture 2" descr="http://faculty.southwest.tn.edu/rburkett/urinar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32656"/>
            <a:ext cx="7704856" cy="57858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What to remember about the kidney!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After blood is filtered, the kidney plays a part regulating water content of the blood</a:t>
            </a:r>
          </a:p>
          <a:p>
            <a:r>
              <a:rPr lang="en-AU" dirty="0" smtClean="0"/>
              <a:t>2 ways</a:t>
            </a:r>
          </a:p>
          <a:p>
            <a:pPr lvl="1"/>
            <a:r>
              <a:rPr lang="en-AU" dirty="0" smtClean="0"/>
              <a:t>Directly causing re-absorption of water into the blood (vasopressin)</a:t>
            </a:r>
          </a:p>
          <a:p>
            <a:pPr lvl="1"/>
            <a:r>
              <a:rPr lang="en-AU" dirty="0" smtClean="0"/>
              <a:t>Indirectly causing absorption of water into the blood by releasing sodium ions (causing water to follow by osmosis)</a:t>
            </a:r>
            <a:endParaRPr lang="en-A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Next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Wednesday we will spend some time on the adaptations of different groups of organisms</a:t>
            </a:r>
          </a:p>
          <a:p>
            <a:pPr lvl="1"/>
            <a:r>
              <a:rPr lang="en-AU" dirty="0" smtClean="0"/>
              <a:t>Single celled organisms</a:t>
            </a:r>
          </a:p>
          <a:p>
            <a:pPr lvl="1"/>
            <a:r>
              <a:rPr lang="en-AU" dirty="0" smtClean="0"/>
              <a:t>Birds</a:t>
            </a:r>
          </a:p>
          <a:p>
            <a:pPr lvl="1"/>
            <a:r>
              <a:rPr lang="en-AU" dirty="0" smtClean="0"/>
              <a:t>Reptiles</a:t>
            </a:r>
          </a:p>
          <a:p>
            <a:pPr lvl="1"/>
            <a:r>
              <a:rPr lang="en-AU" dirty="0" smtClean="0"/>
              <a:t>Amphibians</a:t>
            </a:r>
          </a:p>
          <a:p>
            <a:pPr lvl="1"/>
            <a:r>
              <a:rPr lang="en-AU" dirty="0" smtClean="0"/>
              <a:t>Plants</a:t>
            </a:r>
          </a:p>
          <a:p>
            <a:pPr lvl="1"/>
            <a:r>
              <a:rPr lang="en-AU" dirty="0" smtClean="0"/>
              <a:t>And more!!!!</a:t>
            </a:r>
          </a:p>
          <a:p>
            <a:pPr lvl="1"/>
            <a:endParaRPr lang="en-A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Activity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Complete activity 10.2, examining the data to answer questions 1-6</a:t>
            </a:r>
            <a:endParaRPr lang="en-A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267</Words>
  <Application>Microsoft Office PowerPoint</Application>
  <PresentationFormat>On-screen Show (4:3)</PresentationFormat>
  <Paragraphs>45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Osmoregulation</vt:lpstr>
      <vt:lpstr>Today’s goals!</vt:lpstr>
      <vt:lpstr>Negative feedback system-1</vt:lpstr>
      <vt:lpstr>Negative feedback loop-2</vt:lpstr>
      <vt:lpstr>Negative feedback loop-3</vt:lpstr>
      <vt:lpstr>Slide 6</vt:lpstr>
      <vt:lpstr>What to remember about the kidney!</vt:lpstr>
      <vt:lpstr>Next</vt:lpstr>
      <vt:lpstr>Activity</vt:lpstr>
      <vt:lpstr>VIDEO (YAY!!!)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Osmoregulation</dc:title>
  <dc:creator>sch</dc:creator>
  <cp:lastModifiedBy>sch</cp:lastModifiedBy>
  <cp:revision>2</cp:revision>
  <dcterms:created xsi:type="dcterms:W3CDTF">2011-07-31T22:43:18Z</dcterms:created>
  <dcterms:modified xsi:type="dcterms:W3CDTF">2011-07-31T23:48:38Z</dcterms:modified>
</cp:coreProperties>
</file>