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8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B9796-D0A7-A641-A872-600EC6C22150}" type="datetimeFigureOut">
              <a:rPr lang="en-US" smtClean="0"/>
              <a:t>7/26/11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2B0A-14BD-C645-8F2D-A19831472B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B9796-D0A7-A641-A872-600EC6C22150}" type="datetimeFigureOut">
              <a:rPr lang="en-US" smtClean="0"/>
              <a:t>7/26/11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2B0A-14BD-C645-8F2D-A19831472B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B9796-D0A7-A641-A872-600EC6C22150}" type="datetimeFigureOut">
              <a:rPr lang="en-US" smtClean="0"/>
              <a:t>7/26/11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2B0A-14BD-C645-8F2D-A19831472B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B9796-D0A7-A641-A872-600EC6C22150}" type="datetimeFigureOut">
              <a:rPr lang="en-US" smtClean="0"/>
              <a:t>7/26/11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2B0A-14BD-C645-8F2D-A19831472B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B9796-D0A7-A641-A872-600EC6C22150}" type="datetimeFigureOut">
              <a:rPr lang="en-US" smtClean="0"/>
              <a:t>7/26/11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2B0A-14BD-C645-8F2D-A19831472B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B9796-D0A7-A641-A872-600EC6C22150}" type="datetimeFigureOut">
              <a:rPr lang="en-US" smtClean="0"/>
              <a:t>7/26/11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2B0A-14BD-C645-8F2D-A19831472B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B9796-D0A7-A641-A872-600EC6C22150}" type="datetimeFigureOut">
              <a:rPr lang="en-US" smtClean="0"/>
              <a:t>7/26/11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2B0A-14BD-C645-8F2D-A19831472B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B9796-D0A7-A641-A872-600EC6C22150}" type="datetimeFigureOut">
              <a:rPr lang="en-US" smtClean="0"/>
              <a:t>7/26/11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2B0A-14BD-C645-8F2D-A19831472B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B9796-D0A7-A641-A872-600EC6C22150}" type="datetimeFigureOut">
              <a:rPr lang="en-US" smtClean="0"/>
              <a:t>7/26/11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2B0A-14BD-C645-8F2D-A19831472B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B9796-D0A7-A641-A872-600EC6C22150}" type="datetimeFigureOut">
              <a:rPr lang="en-US" smtClean="0"/>
              <a:t>7/26/11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2B0A-14BD-C645-8F2D-A19831472B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B9796-D0A7-A641-A872-600EC6C22150}" type="datetimeFigureOut">
              <a:rPr lang="en-US" smtClean="0"/>
              <a:t>7/26/11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2B0A-14BD-C645-8F2D-A19831472B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8B9796-D0A7-A641-A872-600EC6C22150}" type="datetimeFigureOut">
              <a:rPr lang="en-US" smtClean="0"/>
              <a:t>7/26/11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982B0A-14BD-C645-8F2D-A19831472B9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Responding to change- continued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endocrine system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Positive Feedback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If the action of the </a:t>
            </a:r>
            <a:r>
              <a:rPr lang="en-US" dirty="0" err="1" smtClean="0"/>
              <a:t>effector</a:t>
            </a:r>
            <a:r>
              <a:rPr lang="en-US" dirty="0" smtClean="0"/>
              <a:t> causes the response to be enhanced, we call this a positive feedback system</a:t>
            </a:r>
          </a:p>
          <a:p>
            <a:r>
              <a:rPr lang="en-US" dirty="0" smtClean="0"/>
              <a:t>These types of responses are rare.</a:t>
            </a:r>
          </a:p>
          <a:p>
            <a:endParaRPr lang="en-US" dirty="0" smtClean="0"/>
          </a:p>
          <a:p>
            <a:r>
              <a:rPr lang="en-US" dirty="0" smtClean="0"/>
              <a:t>An example would be the release of </a:t>
            </a:r>
            <a:r>
              <a:rPr lang="en-US" dirty="0" err="1" smtClean="0"/>
              <a:t>oxytocin</a:t>
            </a:r>
            <a:r>
              <a:rPr lang="en-US" dirty="0" smtClean="0"/>
              <a:t> which cause contractions during child birth (they become more regular and intense up until birth)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Negative feedback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These systems are the ones important for homeostasis</a:t>
            </a:r>
          </a:p>
          <a:p>
            <a:r>
              <a:rPr lang="en-US" dirty="0" smtClean="0"/>
              <a:t>This is when the body responds to reverse or depress the effect of the change being detected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Blood pressure</a:t>
            </a:r>
          </a:p>
          <a:p>
            <a:pPr lvl="1"/>
            <a:r>
              <a:rPr lang="en-US" dirty="0" smtClean="0"/>
              <a:t>Receptors in the blood vessel walls detect increase in pressure (from excess fluid pressing against the walls)</a:t>
            </a:r>
          </a:p>
          <a:p>
            <a:pPr lvl="1"/>
            <a:r>
              <a:rPr lang="en-US" dirty="0" smtClean="0"/>
              <a:t>Message is sent to the brain</a:t>
            </a:r>
          </a:p>
          <a:p>
            <a:pPr lvl="1"/>
            <a:r>
              <a:rPr lang="en-US" dirty="0" smtClean="0"/>
              <a:t>Brain sends </a:t>
            </a:r>
          </a:p>
          <a:p>
            <a:pPr lvl="2"/>
            <a:r>
              <a:rPr lang="en-US" dirty="0" smtClean="0"/>
              <a:t>A) message to heart to slow heart rate</a:t>
            </a:r>
          </a:p>
          <a:p>
            <a:pPr lvl="2"/>
            <a:r>
              <a:rPr lang="en-US" dirty="0" smtClean="0"/>
              <a:t>B) message to vessels to dilate</a:t>
            </a:r>
          </a:p>
          <a:p>
            <a:pPr lvl="1"/>
            <a:r>
              <a:rPr lang="en-US" dirty="0" smtClean="0"/>
              <a:t>Normal blood pressure is restored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Temperature </a:t>
            </a:r>
          </a:p>
          <a:p>
            <a:pPr lvl="1"/>
            <a:r>
              <a:rPr lang="en-US" dirty="0" smtClean="0"/>
              <a:t>receptors in the skin detect an increase in temperature</a:t>
            </a:r>
          </a:p>
          <a:p>
            <a:pPr lvl="1"/>
            <a:r>
              <a:rPr lang="en-US" dirty="0" smtClean="0"/>
              <a:t>They send a signal to the hypothalamus</a:t>
            </a:r>
          </a:p>
          <a:p>
            <a:pPr lvl="1"/>
            <a:r>
              <a:rPr lang="en-US" dirty="0" smtClean="0"/>
              <a:t>Hypothalamus send messages to effectors</a:t>
            </a:r>
          </a:p>
          <a:p>
            <a:pPr lvl="2"/>
            <a:r>
              <a:rPr lang="en-US" dirty="0" smtClean="0"/>
              <a:t>1. message to sweat glands to produce sweat </a:t>
            </a:r>
          </a:p>
          <a:p>
            <a:pPr lvl="2"/>
            <a:r>
              <a:rPr lang="en-US" dirty="0" smtClean="0"/>
              <a:t>2. message to adrenal gland to inhibit</a:t>
            </a:r>
          </a:p>
          <a:p>
            <a:pPr lvl="3"/>
            <a:r>
              <a:rPr lang="en-US" dirty="0" smtClean="0"/>
              <a:t>A) metabolic rate</a:t>
            </a:r>
          </a:p>
          <a:p>
            <a:pPr lvl="3"/>
            <a:r>
              <a:rPr lang="en-US" dirty="0" smtClean="0"/>
              <a:t>B) vasoconstriction</a:t>
            </a:r>
          </a:p>
          <a:p>
            <a:pPr lvl="1"/>
            <a:r>
              <a:rPr lang="en-US" dirty="0" smtClean="0"/>
              <a:t>Normal body temperature is reached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Activity: Negative feedback after 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1. Take you resting heart rate.</a:t>
            </a:r>
          </a:p>
          <a:p>
            <a:r>
              <a:rPr lang="en-US" dirty="0" smtClean="0"/>
              <a:t>2. Exercise for 2 minutes</a:t>
            </a:r>
          </a:p>
          <a:p>
            <a:r>
              <a:rPr lang="en-US" dirty="0" smtClean="0"/>
              <a:t>3. Take your heart rate</a:t>
            </a:r>
          </a:p>
          <a:p>
            <a:r>
              <a:rPr lang="en-US" dirty="0" smtClean="0"/>
              <a:t>4. Wait 5 minutes</a:t>
            </a:r>
          </a:p>
          <a:p>
            <a:r>
              <a:rPr lang="en-US" dirty="0" smtClean="0"/>
              <a:t>5. Take your heart rate</a:t>
            </a:r>
          </a:p>
          <a:p>
            <a:endParaRPr lang="en-US" dirty="0" smtClean="0"/>
          </a:p>
          <a:p>
            <a:r>
              <a:rPr lang="en-US" dirty="0" smtClean="0"/>
              <a:t>Fill in the table as you go</a:t>
            </a:r>
          </a:p>
          <a:p>
            <a:r>
              <a:rPr lang="en-US" dirty="0" smtClean="0"/>
              <a:t>Answer the questions on the sheet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Tomorrow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 will test what you have learned</a:t>
            </a:r>
          </a:p>
          <a:p>
            <a:r>
              <a:rPr lang="en-US" dirty="0" smtClean="0"/>
              <a:t>You may use your summary (no text books)</a:t>
            </a:r>
          </a:p>
          <a:p>
            <a:endParaRPr lang="en-US" dirty="0" smtClean="0"/>
          </a:p>
          <a:p>
            <a:r>
              <a:rPr lang="en-US" dirty="0" smtClean="0"/>
              <a:t>Also: I am expecting to see some evidence that you did this weeks homework (it shouldn’t be taking long- 1 hour)</a:t>
            </a:r>
          </a:p>
          <a:p>
            <a:pPr lvl="2"/>
            <a:r>
              <a:rPr lang="en-US" dirty="0" smtClean="0"/>
              <a:t>Discussion on the wiki</a:t>
            </a:r>
          </a:p>
          <a:p>
            <a:pPr lvl="2"/>
            <a:r>
              <a:rPr lang="en-US" dirty="0" smtClean="0"/>
              <a:t>Completed worksheet</a:t>
            </a:r>
          </a:p>
          <a:p>
            <a:pPr lvl="2"/>
            <a:r>
              <a:rPr lang="en-US" dirty="0" smtClean="0"/>
              <a:t>Written summary (as dot points)</a:t>
            </a:r>
          </a:p>
          <a:p>
            <a:r>
              <a:rPr lang="en-US" dirty="0" smtClean="0"/>
              <a:t>Tomorrow, I will set the homework for next week (chapter 11 summary </a:t>
            </a:r>
            <a:r>
              <a:rPr lang="en-US" smtClean="0"/>
              <a:t>and questions)</a:t>
            </a:r>
          </a:p>
          <a:p>
            <a:pPr lvl="2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Focus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a hormone?</a:t>
            </a:r>
          </a:p>
          <a:p>
            <a:r>
              <a:rPr lang="en-US" dirty="0" smtClean="0"/>
              <a:t>How do hormones work?</a:t>
            </a:r>
          </a:p>
          <a:p>
            <a:r>
              <a:rPr lang="en-US" dirty="0" smtClean="0"/>
              <a:t>What is a negative/positive feedback system?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i="1" dirty="0" smtClean="0"/>
              <a:t>Once we have looked into these questions we will do a short activity.</a:t>
            </a:r>
            <a:endParaRPr lang="en-US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hormone?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Hormones are chemical messengers that act on the cells of organs and tissues.</a:t>
            </a:r>
          </a:p>
          <a:p>
            <a:r>
              <a:rPr lang="en-US" dirty="0" smtClean="0"/>
              <a:t>Many hormones are proteins (they are complex in structure and are denatured by high temperatures).</a:t>
            </a:r>
          </a:p>
          <a:p>
            <a:r>
              <a:rPr lang="en-US" dirty="0" smtClean="0"/>
              <a:t>Other hormones are fats, such as steroids.</a:t>
            </a:r>
          </a:p>
          <a:p>
            <a:r>
              <a:rPr lang="en-US" dirty="0" smtClean="0"/>
              <a:t>Hormones are produced and released by endocrine glands.</a:t>
            </a:r>
          </a:p>
          <a:p>
            <a:r>
              <a:rPr lang="en-US" dirty="0" smtClean="0"/>
              <a:t>Hormones are released into and transported by the bloodstream to the cells of the body.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Endocrine glands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9499" y="1417637"/>
            <a:ext cx="4484482" cy="536371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of the things hormones 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What a hormone does ill depend on two things</a:t>
            </a:r>
          </a:p>
          <a:p>
            <a:pPr marL="1371600" lvl="2" indent="-457200">
              <a:buAutoNum type="arabicPeriod"/>
            </a:pPr>
            <a:r>
              <a:rPr lang="en-US" dirty="0" smtClean="0"/>
              <a:t>What the hormone is</a:t>
            </a:r>
          </a:p>
          <a:p>
            <a:pPr marL="1371600" lvl="2" indent="-457200">
              <a:buAutoNum type="arabicPeriod"/>
            </a:pPr>
            <a:r>
              <a:rPr lang="en-US" dirty="0" smtClean="0"/>
              <a:t>What cell the hormone is acting on</a:t>
            </a:r>
          </a:p>
          <a:p>
            <a:pPr marL="571500" indent="-457200"/>
            <a:r>
              <a:rPr lang="en-US" dirty="0" smtClean="0"/>
              <a:t>Some examples are</a:t>
            </a:r>
          </a:p>
          <a:p>
            <a:pPr marL="971550" lvl="1" indent="-457200"/>
            <a:r>
              <a:rPr lang="en-US" dirty="0" err="1" smtClean="0"/>
              <a:t>Insulin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acts of liver, fat and muscle cells causing them to absorb glucose and store it as glycogen.</a:t>
            </a:r>
          </a:p>
          <a:p>
            <a:pPr marL="971550" lvl="1" indent="-457200"/>
            <a:r>
              <a:rPr lang="en-US" dirty="0" smtClean="0"/>
              <a:t>Epinephrine (often called </a:t>
            </a:r>
            <a:r>
              <a:rPr lang="en-US" dirty="0" err="1" smtClean="0"/>
              <a:t>adrenalin)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err="1" smtClean="0"/>
              <a:t>affects</a:t>
            </a:r>
            <a:r>
              <a:rPr lang="en-US" dirty="0" smtClean="0"/>
              <a:t> heart rate, stimulate metabolism, constrict blood flow to the gut and increasing to the muscles.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 with hormones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There is still a lot to be learned about how hormones work.</a:t>
            </a:r>
          </a:p>
          <a:p>
            <a:r>
              <a:rPr lang="en-US" dirty="0" smtClean="0"/>
              <a:t>Some of the reasons for this are-</a:t>
            </a:r>
          </a:p>
          <a:p>
            <a:pPr lvl="1"/>
            <a:r>
              <a:rPr lang="en-US" dirty="0" smtClean="0"/>
              <a:t> They have different functions and act in different and complex ways.</a:t>
            </a:r>
          </a:p>
          <a:p>
            <a:pPr lvl="1"/>
            <a:r>
              <a:rPr lang="en-US" dirty="0" smtClean="0"/>
              <a:t>The technology to study the structure of proteins is new- we don’t know what some proteins look like and until we do our understanding of their function is limited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So- what about what we do know?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Hormones are released by endocrine glands</a:t>
            </a:r>
          </a:p>
          <a:p>
            <a:pPr marL="514350" indent="-514350">
              <a:buAutoNum type="arabicPeriod"/>
            </a:pPr>
            <a:r>
              <a:rPr lang="en-US" dirty="0" smtClean="0"/>
              <a:t>They are delivered to cells via the blood stream.</a:t>
            </a:r>
          </a:p>
          <a:p>
            <a:pPr marL="514350" indent="-514350">
              <a:buAutoNum type="arabicPeriod"/>
            </a:pPr>
            <a:r>
              <a:rPr lang="en-US" dirty="0" smtClean="0"/>
              <a:t>Once they reach the cell, they bind to a ‘receptor’ (this could be a protein embedded in the membrane of the cell)</a:t>
            </a:r>
          </a:p>
          <a:p>
            <a:pPr marL="514350" indent="-514350">
              <a:buAutoNum type="arabicPeriod"/>
            </a:pPr>
            <a:r>
              <a:rPr lang="en-US" dirty="0" smtClean="0"/>
              <a:t>Once bound to the receptor, they cause some change within the cell</a:t>
            </a:r>
          </a:p>
          <a:p>
            <a:pPr marL="914400" lvl="1" indent="-514350">
              <a:buNone/>
            </a:pPr>
            <a:r>
              <a:rPr lang="en-US" dirty="0" smtClean="0"/>
              <a:t>- This might be that the cell is turned on or off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Hormones are chemical messengers</a:t>
            </a:r>
          </a:p>
          <a:p>
            <a:r>
              <a:rPr lang="en-US" dirty="0" smtClean="0"/>
              <a:t>They are released by endocrine glands and delivered to cells by the blood stream</a:t>
            </a:r>
          </a:p>
          <a:p>
            <a:r>
              <a:rPr lang="en-US" dirty="0" smtClean="0"/>
              <a:t>What they do depends on the hormones and the cell it acts on</a:t>
            </a:r>
          </a:p>
          <a:p>
            <a:r>
              <a:rPr lang="en-US" dirty="0" smtClean="0"/>
              <a:t>Scientists are still working to understand how many hormones work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Negative and positive feedback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Let’s remind ourselves about the definition of homeostasis</a:t>
            </a:r>
          </a:p>
          <a:p>
            <a:pPr lvl="1"/>
            <a:r>
              <a:rPr lang="en-US" dirty="0" smtClean="0"/>
              <a:t>If you don’t have this in you glossary now, make sure it is added</a:t>
            </a:r>
          </a:p>
          <a:p>
            <a:r>
              <a:rPr lang="en-US" dirty="0" smtClean="0"/>
              <a:t>The control mechanisms for homeostasis have 3 components</a:t>
            </a:r>
          </a:p>
          <a:p>
            <a:pPr marL="971550" lvl="1" indent="-514350">
              <a:buAutoNum type="arabicPeriod"/>
            </a:pPr>
            <a:r>
              <a:rPr lang="en-US" dirty="0" smtClean="0"/>
              <a:t>Receptor</a:t>
            </a:r>
          </a:p>
          <a:p>
            <a:pPr marL="971550" lvl="1" indent="-514350">
              <a:buAutoNum type="arabicPeriod"/>
            </a:pPr>
            <a:r>
              <a:rPr lang="en-US" dirty="0" smtClean="0"/>
              <a:t>Control center</a:t>
            </a:r>
          </a:p>
          <a:p>
            <a:pPr marL="971550" lvl="1" indent="-514350">
              <a:buAutoNum type="arabicPeriod"/>
            </a:pPr>
            <a:r>
              <a:rPr lang="en-US" dirty="0" err="1" smtClean="0"/>
              <a:t>Effector</a:t>
            </a:r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730</Words>
  <Application>Microsoft Macintosh PowerPoint</Application>
  <PresentationFormat>On-screen Show (4:3)</PresentationFormat>
  <Paragraphs>90</Paragraphs>
  <Slides>15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Responding to change- continued</vt:lpstr>
      <vt:lpstr>Focus Questions</vt:lpstr>
      <vt:lpstr>What is a hormone?</vt:lpstr>
      <vt:lpstr>Endocrine glands</vt:lpstr>
      <vt:lpstr>Some of the things hormones do</vt:lpstr>
      <vt:lpstr>The problem with hormones</vt:lpstr>
      <vt:lpstr>So- what about what we do know?</vt:lpstr>
      <vt:lpstr>Summary-</vt:lpstr>
      <vt:lpstr>Negative and positive feedback</vt:lpstr>
      <vt:lpstr>Positive Feedback systems</vt:lpstr>
      <vt:lpstr>Negative feedback systems</vt:lpstr>
      <vt:lpstr>Example 1</vt:lpstr>
      <vt:lpstr>Example 2</vt:lpstr>
      <vt:lpstr>Activity: Negative feedback after exercise</vt:lpstr>
      <vt:lpstr>Tomorrow</vt:lpstr>
    </vt:vector>
  </TitlesOfParts>
  <Company>Melbourne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Responding to change- continued</dc:title>
  <dc:creator>Angela Schneider</dc:creator>
  <cp:lastModifiedBy>Angela Schneider</cp:lastModifiedBy>
  <cp:revision>1</cp:revision>
  <dcterms:created xsi:type="dcterms:W3CDTF">2011-07-26T09:02:17Z</dcterms:created>
  <dcterms:modified xsi:type="dcterms:W3CDTF">2011-07-26T10:41:47Z</dcterms:modified>
</cp:coreProperties>
</file>