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88" r:id="rId2"/>
    <p:sldId id="289" r:id="rId3"/>
    <p:sldId id="290" r:id="rId4"/>
    <p:sldId id="256" r:id="rId5"/>
    <p:sldId id="257" r:id="rId6"/>
    <p:sldId id="291" r:id="rId7"/>
    <p:sldId id="260" r:id="rId8"/>
    <p:sldId id="261" r:id="rId9"/>
    <p:sldId id="258" r:id="rId10"/>
    <p:sldId id="259" r:id="rId11"/>
    <p:sldId id="262" r:id="rId12"/>
    <p:sldId id="263" r:id="rId13"/>
    <p:sldId id="272" r:id="rId14"/>
    <p:sldId id="264" r:id="rId15"/>
    <p:sldId id="265" r:id="rId16"/>
    <p:sldId id="266" r:id="rId17"/>
    <p:sldId id="267" r:id="rId18"/>
    <p:sldId id="268" r:id="rId19"/>
    <p:sldId id="269" r:id="rId20"/>
    <p:sldId id="270" r:id="rId21"/>
    <p:sldId id="271" r:id="rId22"/>
    <p:sldId id="278" r:id="rId23"/>
    <p:sldId id="273" r:id="rId24"/>
    <p:sldId id="274" r:id="rId25"/>
    <p:sldId id="275" r:id="rId26"/>
    <p:sldId id="276" r:id="rId27"/>
    <p:sldId id="277" r:id="rId28"/>
    <p:sldId id="279" r:id="rId29"/>
    <p:sldId id="280" r:id="rId30"/>
    <p:sldId id="281" r:id="rId31"/>
    <p:sldId id="292" r:id="rId32"/>
    <p:sldId id="283" r:id="rId33"/>
    <p:sldId id="284" r:id="rId34"/>
    <p:sldId id="285" r:id="rId35"/>
    <p:sldId id="282" r:id="rId36"/>
    <p:sldId id="293" r:id="rId37"/>
    <p:sldId id="286" r:id="rId38"/>
    <p:sldId id="287" r:id="rId39"/>
    <p:sldId id="294"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52AAA14E-5497-1942-8301-9B0E4F66D029}"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2AAA14E-5497-1942-8301-9B0E4F66D029}"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2AAA14E-5497-1942-8301-9B0E4F66D029}"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52AAA14E-5497-1942-8301-9B0E4F66D029}"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52AAA14E-5497-1942-8301-9B0E4F66D029}" type="datetimeFigureOut">
              <a:rPr lang="en-US" smtClean="0"/>
              <a:pPr/>
              <a:t>7/20/2011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52AAA14E-5497-1942-8301-9B0E4F66D029}" type="datetimeFigureOut">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52AAA14E-5497-1942-8301-9B0E4F66D029}" type="datetimeFigureOut">
              <a:rPr lang="en-US" smtClean="0"/>
              <a:pPr/>
              <a:t>7/20/2011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52AAA14E-5497-1942-8301-9B0E4F66D029}" type="datetimeFigureOut">
              <a:rPr lang="en-US" smtClean="0"/>
              <a:pPr/>
              <a:t>7/20/2011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AAA14E-5497-1942-8301-9B0E4F66D029}" type="datetimeFigureOut">
              <a:rPr lang="en-US" smtClean="0"/>
              <a:pPr/>
              <a:t>7/20/2011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2AAA14E-5497-1942-8301-9B0E4F66D029}" type="datetimeFigureOut">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52AAA14E-5497-1942-8301-9B0E4F66D029}" type="datetimeFigureOut">
              <a:rPr lang="en-US" smtClean="0"/>
              <a:pPr/>
              <a:t>7/20/2011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3D59-E90D-9040-A767-DCC5C4B7C56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AAA14E-5497-1942-8301-9B0E4F66D029}" type="datetimeFigureOut">
              <a:rPr lang="en-US" smtClean="0"/>
              <a:pPr/>
              <a:t>7/20/2011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CB3D59-E90D-9040-A767-DCC5C4B7C5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note on the SAC</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Generally looked pretty good- I will have them marked and returned next Monday</a:t>
            </a:r>
          </a:p>
          <a:p>
            <a:r>
              <a:rPr lang="en-AU" dirty="0" smtClean="0"/>
              <a:t>One question that stumped a couple</a:t>
            </a:r>
          </a:p>
          <a:p>
            <a:pPr>
              <a:buNone/>
            </a:pPr>
            <a:r>
              <a:rPr lang="en-AU" dirty="0" smtClean="0"/>
              <a:t>Question 5: What might happen on a cellular level if the internal body temperature of one of these organisms exceeded safe limits</a:t>
            </a:r>
          </a:p>
          <a:p>
            <a:pPr marL="514350" indent="-514350">
              <a:buAutoNum type="alphaLcParenR"/>
            </a:pPr>
            <a:r>
              <a:rPr lang="en-AU" dirty="0" smtClean="0"/>
              <a:t>Too cold: water content of the cell freezes- water expands when it freezes- cell ruptures</a:t>
            </a:r>
          </a:p>
          <a:p>
            <a:pPr marL="514350" indent="-514350">
              <a:buAutoNum type="alphaLcParenR"/>
            </a:pPr>
            <a:r>
              <a:rPr lang="en-AU" dirty="0" smtClean="0"/>
              <a:t>Too hot: Proteins denature (lose shape and ability to function) which stops many important cell functions </a:t>
            </a:r>
            <a:endParaRPr lang="en-A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Long-sighted</a:t>
            </a:r>
            <a:endParaRPr lang="en-US" dirty="0"/>
          </a:p>
        </p:txBody>
      </p:sp>
      <p:sp>
        <p:nvSpPr>
          <p:cNvPr id="3" name="Content Placeholder 2"/>
          <p:cNvSpPr>
            <a:spLocks noGrp="1"/>
          </p:cNvSpPr>
          <p:nvPr>
            <p:ph idx="1"/>
          </p:nvPr>
        </p:nvSpPr>
        <p:spPr/>
        <p:txBody>
          <a:bodyPr/>
          <a:lstStyle/>
          <a:p>
            <a:r>
              <a:rPr lang="en-US" dirty="0" smtClean="0"/>
              <a:t>People are long-sighted when the light entering the eye focuses past the retina.</a:t>
            </a:r>
            <a:endParaRPr lang="en-US" dirty="0"/>
          </a:p>
        </p:txBody>
      </p:sp>
      <p:pic>
        <p:nvPicPr>
          <p:cNvPr id="4" name="Picture 3"/>
          <p:cNvPicPr>
            <a:picLocks noChangeAspect="1"/>
          </p:cNvPicPr>
          <p:nvPr/>
        </p:nvPicPr>
        <p:blipFill>
          <a:blip r:embed="rId2"/>
          <a:stretch>
            <a:fillRect/>
          </a:stretch>
        </p:blipFill>
        <p:spPr>
          <a:xfrm>
            <a:off x="1841500" y="3435433"/>
            <a:ext cx="5461000" cy="25273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older</a:t>
            </a:r>
            <a:endParaRPr lang="en-US" dirty="0"/>
          </a:p>
        </p:txBody>
      </p:sp>
      <p:sp>
        <p:nvSpPr>
          <p:cNvPr id="3" name="Content Placeholder 2"/>
          <p:cNvSpPr>
            <a:spLocks noGrp="1"/>
          </p:cNvSpPr>
          <p:nvPr>
            <p:ph idx="1"/>
          </p:nvPr>
        </p:nvSpPr>
        <p:spPr/>
        <p:txBody>
          <a:bodyPr/>
          <a:lstStyle/>
          <a:p>
            <a:r>
              <a:rPr lang="en-US" dirty="0" smtClean="0"/>
              <a:t>As we get older, the lens in our eye becomes less flexible.</a:t>
            </a:r>
          </a:p>
          <a:p>
            <a:r>
              <a:rPr lang="en-US" dirty="0" smtClean="0"/>
              <a:t>This is why older people have trouble focusing on images close up and need glasses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Upside down</a:t>
            </a:r>
            <a:endParaRPr lang="en-US" dirty="0"/>
          </a:p>
        </p:txBody>
      </p:sp>
      <p:sp>
        <p:nvSpPr>
          <p:cNvPr id="3" name="Content Placeholder 2"/>
          <p:cNvSpPr>
            <a:spLocks noGrp="1"/>
          </p:cNvSpPr>
          <p:nvPr>
            <p:ph idx="1"/>
          </p:nvPr>
        </p:nvSpPr>
        <p:spPr/>
        <p:txBody>
          <a:bodyPr/>
          <a:lstStyle/>
          <a:p>
            <a:pPr>
              <a:buNone/>
            </a:pPr>
            <a:endParaRPr lang="en-US" dirty="0" smtClean="0"/>
          </a:p>
          <a:p>
            <a:r>
              <a:rPr lang="en-US" dirty="0" smtClean="0"/>
              <a:t>The lens in our eye also turns the image upside down.</a:t>
            </a:r>
          </a:p>
          <a:p>
            <a:r>
              <a:rPr lang="en-US" dirty="0" smtClean="0"/>
              <a:t>Our brain learns to interpret the image the correct way.</a:t>
            </a:r>
          </a:p>
          <a:p>
            <a:r>
              <a:rPr lang="en-US" dirty="0" smtClean="0"/>
              <a:t>When a baby is first born it actually sees the world upside down.</a:t>
            </a:r>
          </a:p>
          <a:p>
            <a:endParaRPr lang="en-US" dirty="0" smtClean="0"/>
          </a:p>
          <a:p>
            <a:endParaRPr lang="en-US" dirty="0"/>
          </a:p>
        </p:txBody>
      </p:sp>
      <p:pic>
        <p:nvPicPr>
          <p:cNvPr id="4" name="Picture 3"/>
          <p:cNvPicPr>
            <a:picLocks noChangeAspect="1"/>
          </p:cNvPicPr>
          <p:nvPr/>
        </p:nvPicPr>
        <p:blipFill>
          <a:blip r:embed="rId2"/>
          <a:stretch>
            <a:fillRect/>
          </a:stretch>
        </p:blipFill>
        <p:spPr>
          <a:xfrm>
            <a:off x="6744263" y="499429"/>
            <a:ext cx="1942537" cy="220154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upside down glasses experiment</a:t>
            </a:r>
            <a:endParaRPr lang="en-US" dirty="0"/>
          </a:p>
        </p:txBody>
      </p:sp>
      <p:sp>
        <p:nvSpPr>
          <p:cNvPr id="3" name="Content Placeholder 2"/>
          <p:cNvSpPr>
            <a:spLocks noGrp="1"/>
          </p:cNvSpPr>
          <p:nvPr>
            <p:ph idx="1"/>
          </p:nvPr>
        </p:nvSpPr>
        <p:spPr/>
        <p:txBody>
          <a:bodyPr>
            <a:normAutofit lnSpcReduction="10000"/>
          </a:bodyPr>
          <a:lstStyle/>
          <a:p>
            <a:r>
              <a:rPr lang="en-US" dirty="0" smtClean="0"/>
              <a:t>In the 1890’s George Stratton experimented on himself to see if the brain could make sense of an upside down image</a:t>
            </a:r>
          </a:p>
          <a:p>
            <a:r>
              <a:rPr lang="en-US" dirty="0" smtClean="0"/>
              <a:t>He wore glasses with mirror to invert the image for several days and found that the brain would eventually right the image</a:t>
            </a:r>
          </a:p>
          <a:p>
            <a:r>
              <a:rPr lang="en-US" dirty="0" smtClean="0"/>
              <a:t>When he took the glasses off, he saw the world upside down for a short period</a:t>
            </a:r>
          </a:p>
          <a:p>
            <a:r>
              <a:rPr lang="en-US" dirty="0" smtClean="0"/>
              <a:t>It was very confusing!!!!!!!!!!!!!</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Eye shine</a:t>
            </a:r>
            <a:endParaRPr lang="en-US" dirty="0"/>
          </a:p>
        </p:txBody>
      </p:sp>
      <p:sp>
        <p:nvSpPr>
          <p:cNvPr id="3" name="Content Placeholder 2"/>
          <p:cNvSpPr>
            <a:spLocks noGrp="1"/>
          </p:cNvSpPr>
          <p:nvPr>
            <p:ph idx="1"/>
          </p:nvPr>
        </p:nvSpPr>
        <p:spPr/>
        <p:txBody>
          <a:bodyPr/>
          <a:lstStyle/>
          <a:p>
            <a:r>
              <a:rPr lang="en-US" dirty="0" smtClean="0"/>
              <a:t>Eye shine is caused by something called the </a:t>
            </a:r>
            <a:r>
              <a:rPr lang="en-US" dirty="0" err="1" smtClean="0"/>
              <a:t>tapetum</a:t>
            </a:r>
            <a:r>
              <a:rPr lang="en-US" dirty="0" smtClean="0"/>
              <a:t> which is found behind the retina.</a:t>
            </a:r>
          </a:p>
          <a:p>
            <a:r>
              <a:rPr lang="en-US" dirty="0" smtClean="0"/>
              <a:t>This reflects light back through the retina and improves an animals night vision. </a:t>
            </a:r>
            <a:endParaRPr lang="en-US" dirty="0"/>
          </a:p>
        </p:txBody>
      </p:sp>
      <p:pic>
        <p:nvPicPr>
          <p:cNvPr id="4" name="Picture 3"/>
          <p:cNvPicPr>
            <a:picLocks noChangeAspect="1"/>
          </p:cNvPicPr>
          <p:nvPr/>
        </p:nvPicPr>
        <p:blipFill>
          <a:blip r:embed="rId2"/>
          <a:stretch>
            <a:fillRect/>
          </a:stretch>
        </p:blipFill>
        <p:spPr>
          <a:xfrm>
            <a:off x="3584215" y="3884561"/>
            <a:ext cx="3099385" cy="265218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more facts</a:t>
            </a:r>
            <a:endParaRPr lang="en-US" dirty="0"/>
          </a:p>
        </p:txBody>
      </p:sp>
      <p:sp>
        <p:nvSpPr>
          <p:cNvPr id="3" name="Content Placeholder 2"/>
          <p:cNvSpPr>
            <a:spLocks noGrp="1"/>
          </p:cNvSpPr>
          <p:nvPr>
            <p:ph idx="1"/>
          </p:nvPr>
        </p:nvSpPr>
        <p:spPr/>
        <p:txBody>
          <a:bodyPr/>
          <a:lstStyle/>
          <a:p>
            <a:r>
              <a:rPr lang="en-US" dirty="0" smtClean="0"/>
              <a:t>The eyeball of an ostrich weighs more than their brain.</a:t>
            </a:r>
          </a:p>
          <a:p>
            <a:r>
              <a:rPr lang="en-US" dirty="0" smtClean="0"/>
              <a:t>If we only had one eye we would see a 2 dimensional world.</a:t>
            </a:r>
          </a:p>
          <a:p>
            <a:r>
              <a:rPr lang="en-US" dirty="0" smtClean="0"/>
              <a:t>A chameleon can look in opposite directions at the same time.</a:t>
            </a:r>
          </a:p>
          <a:p>
            <a:r>
              <a:rPr lang="en-US" dirty="0" smtClean="0"/>
              <a:t>An owl can see a mouse from over 50m away at night.</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sight important?</a:t>
            </a:r>
            <a:endParaRPr lang="en-US" dirty="0"/>
          </a:p>
        </p:txBody>
      </p:sp>
      <p:sp>
        <p:nvSpPr>
          <p:cNvPr id="3" name="Content Placeholder 2"/>
          <p:cNvSpPr>
            <a:spLocks noGrp="1"/>
          </p:cNvSpPr>
          <p:nvPr>
            <p:ph idx="1"/>
          </p:nvPr>
        </p:nvSpPr>
        <p:spPr/>
        <p:txBody>
          <a:bodyPr/>
          <a:lstStyle/>
          <a:p>
            <a:r>
              <a:rPr lang="en-US" dirty="0" smtClean="0"/>
              <a:t>Obviously eye-sight is useful if we want to move around and see where we are going.</a:t>
            </a:r>
          </a:p>
          <a:p>
            <a:endParaRPr lang="en-US" dirty="0" smtClean="0"/>
          </a:p>
          <a:p>
            <a:r>
              <a:rPr lang="en-US" dirty="0" smtClean="0"/>
              <a:t>Write down all the ways you can think of that humans and other animals use sight to help them survive.</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00762" y="0"/>
            <a:ext cx="4601705" cy="3215441"/>
          </a:xfrm>
          <a:prstGeom prst="rect">
            <a:avLst/>
          </a:prstGeom>
        </p:spPr>
      </p:pic>
      <p:pic>
        <p:nvPicPr>
          <p:cNvPr id="5" name="Picture 4"/>
          <p:cNvPicPr>
            <a:picLocks noChangeAspect="1"/>
          </p:cNvPicPr>
          <p:nvPr/>
        </p:nvPicPr>
        <p:blipFill>
          <a:blip r:embed="rId3"/>
          <a:stretch>
            <a:fillRect/>
          </a:stretch>
        </p:blipFill>
        <p:spPr>
          <a:xfrm>
            <a:off x="413014" y="3592982"/>
            <a:ext cx="4489453" cy="2974655"/>
          </a:xfrm>
          <a:prstGeom prst="rect">
            <a:avLst/>
          </a:prstGeom>
        </p:spPr>
      </p:pic>
      <p:pic>
        <p:nvPicPr>
          <p:cNvPr id="6" name="Picture 5"/>
          <p:cNvPicPr>
            <a:picLocks noChangeAspect="1"/>
          </p:cNvPicPr>
          <p:nvPr/>
        </p:nvPicPr>
        <p:blipFill>
          <a:blip r:embed="rId4"/>
          <a:stretch>
            <a:fillRect/>
          </a:stretch>
        </p:blipFill>
        <p:spPr>
          <a:xfrm>
            <a:off x="5330403" y="0"/>
            <a:ext cx="3392698" cy="2533921"/>
          </a:xfrm>
          <a:prstGeom prst="rect">
            <a:avLst/>
          </a:prstGeom>
        </p:spPr>
      </p:pic>
      <p:pic>
        <p:nvPicPr>
          <p:cNvPr id="7" name="Picture 6"/>
          <p:cNvPicPr>
            <a:picLocks noChangeAspect="1"/>
          </p:cNvPicPr>
          <p:nvPr/>
        </p:nvPicPr>
        <p:blipFill>
          <a:blip r:embed="rId5"/>
          <a:stretch>
            <a:fillRect/>
          </a:stretch>
        </p:blipFill>
        <p:spPr>
          <a:xfrm>
            <a:off x="5330403" y="3215441"/>
            <a:ext cx="3414726" cy="288117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stretch>
            <a:fillRect/>
          </a:stretch>
        </p:blipFill>
        <p:spPr>
          <a:xfrm>
            <a:off x="0" y="179140"/>
            <a:ext cx="4604954" cy="2842120"/>
          </a:xfrm>
          <a:prstGeom prst="rect">
            <a:avLst/>
          </a:prstGeom>
        </p:spPr>
      </p:pic>
      <p:pic>
        <p:nvPicPr>
          <p:cNvPr id="5" name="Picture 4"/>
          <p:cNvPicPr>
            <a:picLocks noChangeAspect="1"/>
          </p:cNvPicPr>
          <p:nvPr/>
        </p:nvPicPr>
        <p:blipFill>
          <a:blip r:embed="rId3"/>
          <a:stretch>
            <a:fillRect/>
          </a:stretch>
        </p:blipFill>
        <p:spPr>
          <a:xfrm>
            <a:off x="4663990" y="179140"/>
            <a:ext cx="4022810" cy="3129746"/>
          </a:xfrm>
          <a:prstGeom prst="rect">
            <a:avLst/>
          </a:prstGeom>
        </p:spPr>
      </p:pic>
      <p:pic>
        <p:nvPicPr>
          <p:cNvPr id="6" name="Picture 5"/>
          <p:cNvPicPr>
            <a:picLocks noChangeAspect="1"/>
          </p:cNvPicPr>
          <p:nvPr/>
        </p:nvPicPr>
        <p:blipFill>
          <a:blip r:embed="rId4"/>
          <a:stretch>
            <a:fillRect/>
          </a:stretch>
        </p:blipFill>
        <p:spPr>
          <a:xfrm>
            <a:off x="-28492" y="3308886"/>
            <a:ext cx="4692482" cy="3162011"/>
          </a:xfrm>
          <a:prstGeom prst="rect">
            <a:avLst/>
          </a:prstGeom>
        </p:spPr>
      </p:pic>
      <p:pic>
        <p:nvPicPr>
          <p:cNvPr id="7" name="Picture 6"/>
          <p:cNvPicPr>
            <a:picLocks noChangeAspect="1"/>
          </p:cNvPicPr>
          <p:nvPr/>
        </p:nvPicPr>
        <p:blipFill>
          <a:blip r:embed="rId5"/>
          <a:stretch>
            <a:fillRect/>
          </a:stretch>
        </p:blipFill>
        <p:spPr>
          <a:xfrm>
            <a:off x="4663990" y="3439899"/>
            <a:ext cx="4305205" cy="286782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Optical illusions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The brain is an amazing organ, filling in gaps in the information sent to it.</a:t>
            </a:r>
          </a:p>
          <a:p>
            <a:r>
              <a:rPr lang="en-US" dirty="0" smtClean="0"/>
              <a:t>Optical illusions work by using this .</a:t>
            </a:r>
          </a:p>
          <a:p>
            <a:endParaRPr lang="en-US" dirty="0" smtClean="0"/>
          </a:p>
          <a:p>
            <a:r>
              <a:rPr lang="en-US" dirty="0" smtClean="0"/>
              <a:t>Creating one image</a:t>
            </a:r>
          </a:p>
          <a:p>
            <a:pPr lvl="1"/>
            <a:r>
              <a:rPr lang="en-US" dirty="0" smtClean="0"/>
              <a:t>Close one eye and look at your thumb.</a:t>
            </a:r>
          </a:p>
          <a:p>
            <a:pPr lvl="1"/>
            <a:r>
              <a:rPr lang="en-US" dirty="0" smtClean="0"/>
              <a:t>Now switch eyes.  Notice how you thumb appears to move positions.</a:t>
            </a:r>
          </a:p>
          <a:p>
            <a:pPr lvl="1"/>
            <a:r>
              <a:rPr lang="en-US" dirty="0" smtClean="0"/>
              <a:t>Now hold your thumbs together and focus on something just above and past where they join.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Next Topic</a:t>
            </a:r>
            <a:endParaRPr lang="en-AU" dirty="0"/>
          </a:p>
        </p:txBody>
      </p:sp>
      <p:sp>
        <p:nvSpPr>
          <p:cNvPr id="3" name="Content Placeholder 2"/>
          <p:cNvSpPr>
            <a:spLocks noGrp="1"/>
          </p:cNvSpPr>
          <p:nvPr>
            <p:ph idx="1"/>
          </p:nvPr>
        </p:nvSpPr>
        <p:spPr/>
        <p:txBody>
          <a:bodyPr/>
          <a:lstStyle/>
          <a:p>
            <a:r>
              <a:rPr lang="en-AU" dirty="0" smtClean="0"/>
              <a:t>How do living things detect change in the environment and respond to this</a:t>
            </a:r>
          </a:p>
          <a:p>
            <a:pPr marL="971550" lvl="1" indent="-514350">
              <a:buAutoNum type="arabicParenR"/>
            </a:pPr>
            <a:r>
              <a:rPr lang="en-AU" dirty="0" smtClean="0"/>
              <a:t>Detecting: The senses and sensory organs</a:t>
            </a:r>
          </a:p>
          <a:p>
            <a:pPr marL="971550" lvl="1" indent="-514350">
              <a:buAutoNum type="arabicParenR"/>
            </a:pPr>
            <a:r>
              <a:rPr lang="en-AU" dirty="0" smtClean="0"/>
              <a:t>Nerve cells- structure and function</a:t>
            </a:r>
          </a:p>
          <a:p>
            <a:pPr marL="971550" lvl="1" indent="-514350">
              <a:buAutoNum type="arabicParenR"/>
            </a:pPr>
            <a:r>
              <a:rPr lang="en-AU" dirty="0" smtClean="0"/>
              <a:t>Responding: Central nervous system- voluntary and involuntary response</a:t>
            </a:r>
          </a:p>
          <a:p>
            <a:pPr marL="971550" lvl="1" indent="-514350">
              <a:buAutoNum type="arabicParenR"/>
            </a:pPr>
            <a:r>
              <a:rPr lang="en-AU" dirty="0" smtClean="0"/>
              <a:t>Responding: Endocrine system (chemical messengers and hormones)</a:t>
            </a:r>
          </a:p>
          <a:p>
            <a:pPr marL="971550" lvl="1" indent="-514350">
              <a:buAutoNum type="arabicParenR"/>
            </a:pPr>
            <a:endParaRPr lang="en-A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03500" y="1460500"/>
            <a:ext cx="3937000" cy="3937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98500" y="1350876"/>
            <a:ext cx="7747000" cy="40894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Filling in the gaps</a:t>
            </a:r>
            <a:endParaRPr lang="en-US" dirty="0"/>
          </a:p>
        </p:txBody>
      </p:sp>
      <p:sp>
        <p:nvSpPr>
          <p:cNvPr id="3" name="Content Placeholder 2"/>
          <p:cNvSpPr>
            <a:spLocks noGrp="1"/>
          </p:cNvSpPr>
          <p:nvPr>
            <p:ph idx="1"/>
          </p:nvPr>
        </p:nvSpPr>
        <p:spPr/>
        <p:txBody>
          <a:bodyPr/>
          <a:lstStyle/>
          <a:p>
            <a:r>
              <a:rPr lang="en-US" dirty="0" err="1" smtClean="0"/>
              <a:t>Aoccdrnig</a:t>
            </a:r>
            <a:r>
              <a:rPr lang="en-US" dirty="0" smtClean="0"/>
              <a:t> to </a:t>
            </a:r>
            <a:r>
              <a:rPr lang="en-US" dirty="0" err="1" smtClean="0"/>
              <a:t>rscheearch</a:t>
            </a:r>
            <a:r>
              <a:rPr lang="en-US" dirty="0" smtClean="0"/>
              <a:t> at an </a:t>
            </a:r>
            <a:r>
              <a:rPr lang="en-US" dirty="0" err="1" smtClean="0"/>
              <a:t>Elingsh</a:t>
            </a:r>
            <a:r>
              <a:rPr lang="en-US" dirty="0" smtClean="0"/>
              <a:t> </a:t>
            </a:r>
            <a:r>
              <a:rPr lang="en-US" dirty="0" err="1" smtClean="0"/>
              <a:t>uinervtisy</a:t>
            </a:r>
            <a:r>
              <a:rPr lang="en-US" dirty="0" smtClean="0"/>
              <a:t>, it </a:t>
            </a:r>
            <a:r>
              <a:rPr lang="en-US" dirty="0" err="1" smtClean="0"/>
              <a:t>deosn't</a:t>
            </a:r>
            <a:r>
              <a:rPr lang="en-US" dirty="0" smtClean="0"/>
              <a:t> </a:t>
            </a:r>
            <a:r>
              <a:rPr lang="en-US" dirty="0" err="1" smtClean="0"/>
              <a:t>mttaer</a:t>
            </a:r>
            <a:r>
              <a:rPr lang="en-US" dirty="0" smtClean="0"/>
              <a:t> in </a:t>
            </a:r>
            <a:r>
              <a:rPr lang="en-US" dirty="0" err="1" smtClean="0"/>
              <a:t>waht</a:t>
            </a:r>
            <a:r>
              <a:rPr lang="en-US" dirty="0" smtClean="0"/>
              <a:t> </a:t>
            </a:r>
            <a:r>
              <a:rPr lang="en-US" dirty="0" err="1" smtClean="0"/>
              <a:t>oredr</a:t>
            </a:r>
            <a:r>
              <a:rPr lang="en-US" dirty="0" smtClean="0"/>
              <a:t> the </a:t>
            </a:r>
            <a:r>
              <a:rPr lang="en-US" dirty="0" err="1" smtClean="0"/>
              <a:t>ltteers</a:t>
            </a:r>
            <a:r>
              <a:rPr lang="en-US" dirty="0" smtClean="0"/>
              <a:t> in a </a:t>
            </a:r>
            <a:r>
              <a:rPr lang="en-US" dirty="0" err="1" smtClean="0"/>
              <a:t>wrod</a:t>
            </a:r>
            <a:r>
              <a:rPr lang="en-US" dirty="0" smtClean="0"/>
              <a:t> are, </a:t>
            </a:r>
            <a:r>
              <a:rPr lang="en-US" dirty="0" err="1" smtClean="0"/>
              <a:t>olny</a:t>
            </a:r>
            <a:r>
              <a:rPr lang="en-US" dirty="0" smtClean="0"/>
              <a:t> </a:t>
            </a:r>
            <a:r>
              <a:rPr lang="en-US" dirty="0" err="1" smtClean="0"/>
              <a:t>taht</a:t>
            </a:r>
            <a:r>
              <a:rPr lang="en-US" dirty="0" smtClean="0"/>
              <a:t> the </a:t>
            </a:r>
            <a:r>
              <a:rPr lang="en-US" dirty="0" err="1" smtClean="0"/>
              <a:t>frist</a:t>
            </a:r>
            <a:r>
              <a:rPr lang="en-US" dirty="0" smtClean="0"/>
              <a:t> and </a:t>
            </a:r>
            <a:r>
              <a:rPr lang="en-US" dirty="0" err="1" smtClean="0"/>
              <a:t>lsat</a:t>
            </a:r>
            <a:r>
              <a:rPr lang="en-US" dirty="0" smtClean="0"/>
              <a:t> </a:t>
            </a:r>
            <a:r>
              <a:rPr lang="en-US" dirty="0" err="1" smtClean="0"/>
              <a:t>ltteres</a:t>
            </a:r>
            <a:r>
              <a:rPr lang="en-US" dirty="0" smtClean="0"/>
              <a:t> are at the </a:t>
            </a:r>
            <a:r>
              <a:rPr lang="en-US" dirty="0" err="1" smtClean="0"/>
              <a:t>rghit</a:t>
            </a:r>
            <a:r>
              <a:rPr lang="en-US" dirty="0" smtClean="0"/>
              <a:t> </a:t>
            </a:r>
            <a:r>
              <a:rPr lang="en-US" dirty="0" err="1" smtClean="0"/>
              <a:t>pcleas</a:t>
            </a:r>
            <a:r>
              <a:rPr lang="en-US" dirty="0" smtClean="0"/>
              <a:t>. The </a:t>
            </a:r>
            <a:r>
              <a:rPr lang="en-US" dirty="0" err="1" smtClean="0"/>
              <a:t>rset</a:t>
            </a:r>
            <a:r>
              <a:rPr lang="en-US" dirty="0" smtClean="0"/>
              <a:t> can be a </a:t>
            </a:r>
            <a:r>
              <a:rPr lang="en-US" dirty="0" err="1" smtClean="0"/>
              <a:t>toatl</a:t>
            </a:r>
            <a:r>
              <a:rPr lang="en-US" dirty="0" smtClean="0"/>
              <a:t> </a:t>
            </a:r>
            <a:r>
              <a:rPr lang="en-US" dirty="0" err="1" smtClean="0"/>
              <a:t>mses</a:t>
            </a:r>
            <a:r>
              <a:rPr lang="en-US" dirty="0" smtClean="0"/>
              <a:t> and you can </a:t>
            </a:r>
            <a:r>
              <a:rPr lang="en-US" dirty="0" err="1" smtClean="0"/>
              <a:t>sitll</a:t>
            </a:r>
            <a:r>
              <a:rPr lang="en-US" dirty="0" smtClean="0"/>
              <a:t> </a:t>
            </a:r>
            <a:r>
              <a:rPr lang="en-US" dirty="0" err="1" smtClean="0"/>
              <a:t>raed</a:t>
            </a:r>
            <a:r>
              <a:rPr lang="en-US" dirty="0" smtClean="0"/>
              <a:t> it </a:t>
            </a:r>
            <a:r>
              <a:rPr lang="en-US" dirty="0" err="1" smtClean="0"/>
              <a:t>wouthit</a:t>
            </a:r>
            <a:r>
              <a:rPr lang="en-US" dirty="0" smtClean="0"/>
              <a:t> a </a:t>
            </a:r>
            <a:r>
              <a:rPr lang="en-US" dirty="0" err="1" smtClean="0"/>
              <a:t>porbelm</a:t>
            </a:r>
            <a:r>
              <a:rPr lang="en-US" dirty="0" smtClean="0"/>
              <a:t>. </a:t>
            </a:r>
            <a:r>
              <a:rPr lang="en-US" dirty="0" err="1" smtClean="0"/>
              <a:t>Tihs</a:t>
            </a:r>
            <a:r>
              <a:rPr lang="en-US" dirty="0" smtClean="0"/>
              <a:t> is </a:t>
            </a:r>
            <a:r>
              <a:rPr lang="en-US" dirty="0" err="1" smtClean="0"/>
              <a:t>bcuseae</a:t>
            </a:r>
            <a:r>
              <a:rPr lang="en-US" dirty="0" smtClean="0"/>
              <a:t> we do not </a:t>
            </a:r>
            <a:r>
              <a:rPr lang="en-US" dirty="0" err="1" smtClean="0"/>
              <a:t>raed</a:t>
            </a:r>
            <a:r>
              <a:rPr lang="en-US" dirty="0" smtClean="0"/>
              <a:t> </a:t>
            </a:r>
            <a:r>
              <a:rPr lang="en-US" dirty="0" err="1" smtClean="0"/>
              <a:t>ervey</a:t>
            </a:r>
            <a:r>
              <a:rPr lang="en-US" dirty="0" smtClean="0"/>
              <a:t> </a:t>
            </a:r>
            <a:r>
              <a:rPr lang="en-US" dirty="0" err="1" smtClean="0"/>
              <a:t>lteter</a:t>
            </a:r>
            <a:r>
              <a:rPr lang="en-US" dirty="0" smtClean="0"/>
              <a:t> by </a:t>
            </a:r>
            <a:r>
              <a:rPr lang="en-US" dirty="0" err="1" smtClean="0"/>
              <a:t>ilstef</a:t>
            </a:r>
            <a:r>
              <a:rPr lang="en-US" dirty="0" smtClean="0"/>
              <a:t>, but the </a:t>
            </a:r>
            <a:r>
              <a:rPr lang="en-US" dirty="0" err="1" smtClean="0"/>
              <a:t>wrod</a:t>
            </a:r>
            <a:r>
              <a:rPr lang="en-US" dirty="0" smtClean="0"/>
              <a:t> as a </a:t>
            </a:r>
            <a:r>
              <a:rPr lang="en-US" dirty="0" err="1" smtClean="0"/>
              <a:t>wlohe</a:t>
            </a:r>
            <a:r>
              <a:rPr lang="en-US" dirty="0" smtClean="0"/>
              <a: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great dragon illusion!!!!!!</a:t>
            </a:r>
            <a:endParaRPr lang="en-US" dirty="0"/>
          </a:p>
        </p:txBody>
      </p:sp>
      <p:pic>
        <p:nvPicPr>
          <p:cNvPr id="4" name="Content Placeholder 3" descr="dragon.jpg"/>
          <p:cNvPicPr>
            <a:picLocks noGrp="1" noChangeAspect="1"/>
          </p:cNvPicPr>
          <p:nvPr>
            <p:ph idx="1"/>
          </p:nvPr>
        </p:nvPicPr>
        <p:blipFill>
          <a:blip r:embed="rId2"/>
          <a:srcRect l="-69738" r="-69738"/>
          <a:stretch>
            <a:fillRect/>
          </a:stretch>
        </p:blip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Touch</a:t>
            </a:r>
            <a:endParaRPr lang="en-US" dirty="0"/>
          </a:p>
        </p:txBody>
      </p:sp>
      <p:sp>
        <p:nvSpPr>
          <p:cNvPr id="3" name="Content Placeholder 2"/>
          <p:cNvSpPr>
            <a:spLocks noGrp="1"/>
          </p:cNvSpPr>
          <p:nvPr>
            <p:ph idx="1"/>
          </p:nvPr>
        </p:nvSpPr>
        <p:spPr/>
        <p:txBody>
          <a:bodyPr/>
          <a:lstStyle/>
          <a:p>
            <a:r>
              <a:rPr lang="en-US" dirty="0" smtClean="0"/>
              <a:t>List the ways that touch helps us and other animals to survive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Nerves ending everywhere!!!</a:t>
            </a:r>
            <a:endParaRPr lang="en-US" dirty="0"/>
          </a:p>
        </p:txBody>
      </p:sp>
      <p:sp>
        <p:nvSpPr>
          <p:cNvPr id="3" name="Content Placeholder 2"/>
          <p:cNvSpPr>
            <a:spLocks noGrp="1"/>
          </p:cNvSpPr>
          <p:nvPr>
            <p:ph idx="1"/>
          </p:nvPr>
        </p:nvSpPr>
        <p:spPr/>
        <p:txBody>
          <a:bodyPr/>
          <a:lstStyle/>
          <a:p>
            <a:r>
              <a:rPr lang="en-US" dirty="0" smtClean="0"/>
              <a:t>The nerves in our skin allow us to feel pain, heat, cold and pressure</a:t>
            </a:r>
            <a:endParaRPr lang="en-US" dirty="0"/>
          </a:p>
        </p:txBody>
      </p:sp>
      <p:pic>
        <p:nvPicPr>
          <p:cNvPr id="4" name="Picture 3"/>
          <p:cNvPicPr>
            <a:picLocks noChangeAspect="1"/>
          </p:cNvPicPr>
          <p:nvPr/>
        </p:nvPicPr>
        <p:blipFill>
          <a:blip r:embed="rId2"/>
          <a:stretch>
            <a:fillRect/>
          </a:stretch>
        </p:blipFill>
        <p:spPr>
          <a:xfrm>
            <a:off x="3095609" y="2697163"/>
            <a:ext cx="3937000" cy="3429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a:t>
            </a:r>
            <a:endParaRPr lang="en-US" dirty="0"/>
          </a:p>
        </p:txBody>
      </p:sp>
      <p:sp>
        <p:nvSpPr>
          <p:cNvPr id="3" name="Content Placeholder 2"/>
          <p:cNvSpPr>
            <a:spLocks noGrp="1"/>
          </p:cNvSpPr>
          <p:nvPr>
            <p:ph idx="1"/>
          </p:nvPr>
        </p:nvSpPr>
        <p:spPr/>
        <p:txBody>
          <a:bodyPr/>
          <a:lstStyle/>
          <a:p>
            <a:r>
              <a:rPr lang="en-US" dirty="0" smtClean="0"/>
              <a:t>Imagine what would happen if you could not feel pain?</a:t>
            </a:r>
          </a:p>
          <a:p>
            <a:pPr lvl="1"/>
            <a:r>
              <a:rPr lang="en-US" dirty="0" smtClean="0"/>
              <a:t>Hurt yourself badly and not </a:t>
            </a:r>
            <a:r>
              <a:rPr lang="en-US" dirty="0" err="1" smtClean="0"/>
              <a:t>realise</a:t>
            </a:r>
            <a:r>
              <a:rPr lang="en-US" dirty="0" smtClean="0"/>
              <a:t> it</a:t>
            </a:r>
          </a:p>
          <a:p>
            <a:r>
              <a:rPr lang="en-US" dirty="0" smtClean="0"/>
              <a:t>What if you could not feel hot or cold?</a:t>
            </a:r>
          </a:p>
          <a:p>
            <a:pPr lvl="1"/>
            <a:r>
              <a:rPr lang="en-US" dirty="0" smtClean="0"/>
              <a:t>Your brain receives information from your nerves and responds to this.  It tells you to remove you finger when it is burned.  It tells your body to shiver when it is cold.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facts</a:t>
            </a:r>
            <a:endParaRPr lang="en-US" dirty="0"/>
          </a:p>
        </p:txBody>
      </p:sp>
      <p:sp>
        <p:nvSpPr>
          <p:cNvPr id="3" name="Content Placeholder 2"/>
          <p:cNvSpPr>
            <a:spLocks noGrp="1"/>
          </p:cNvSpPr>
          <p:nvPr>
            <p:ph idx="1"/>
          </p:nvPr>
        </p:nvSpPr>
        <p:spPr/>
        <p:txBody>
          <a:bodyPr/>
          <a:lstStyle/>
          <a:p>
            <a:r>
              <a:rPr lang="en-US" dirty="0" smtClean="0"/>
              <a:t>You have more pain receptors than any other type of nerve ending.</a:t>
            </a:r>
          </a:p>
          <a:p>
            <a:r>
              <a:rPr lang="en-US" dirty="0" smtClean="0"/>
              <a:t>Rattlesnakes sense heat through their skin to locate their prey</a:t>
            </a:r>
          </a:p>
          <a:p>
            <a:r>
              <a:rPr lang="en-US" dirty="0" smtClean="0"/>
              <a:t>The skin is the largest organ in the body</a:t>
            </a:r>
          </a:p>
          <a:p>
            <a:r>
              <a:rPr lang="en-US" dirty="0" smtClean="0"/>
              <a:t>Some parts of the body are more sensitive to touch and others.  Where do you think these are?</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Taste</a:t>
            </a:r>
            <a:endParaRPr lang="en-US" dirty="0"/>
          </a:p>
        </p:txBody>
      </p:sp>
      <p:sp>
        <p:nvSpPr>
          <p:cNvPr id="3" name="Content Placeholder 2"/>
          <p:cNvSpPr>
            <a:spLocks noGrp="1"/>
          </p:cNvSpPr>
          <p:nvPr>
            <p:ph idx="1"/>
          </p:nvPr>
        </p:nvSpPr>
        <p:spPr/>
        <p:txBody>
          <a:bodyPr/>
          <a:lstStyle/>
          <a:p>
            <a:r>
              <a:rPr lang="en-US" dirty="0" smtClean="0"/>
              <a:t>The tongue is covered with thousands of taste buds which send messages to the brain about what you are tasting.</a:t>
            </a:r>
          </a:p>
          <a:p>
            <a:r>
              <a:rPr lang="en-US" dirty="0" smtClean="0"/>
              <a:t>Your tongue </a:t>
            </a:r>
            <a:r>
              <a:rPr lang="en-US" dirty="0" err="1" smtClean="0"/>
              <a:t>recognises</a:t>
            </a:r>
            <a:r>
              <a:rPr lang="en-US" dirty="0" smtClean="0"/>
              <a:t> four main types of taste</a:t>
            </a:r>
          </a:p>
          <a:p>
            <a:pPr lvl="1"/>
            <a:r>
              <a:rPr lang="en-US" dirty="0" smtClean="0"/>
              <a:t>Sweet, salty, sour and bitter</a:t>
            </a:r>
          </a:p>
          <a:p>
            <a:pPr lvl="1"/>
            <a:r>
              <a:rPr lang="en-US" dirty="0" smtClean="0"/>
              <a:t>Bitter is important in detecting poisons</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Tongue map</a:t>
            </a:r>
            <a:endParaRPr lang="en-US" dirty="0"/>
          </a:p>
        </p:txBody>
      </p:sp>
      <p:pic>
        <p:nvPicPr>
          <p:cNvPr id="4" name="Picture 3"/>
          <p:cNvPicPr>
            <a:picLocks noChangeAspect="1"/>
          </p:cNvPicPr>
          <p:nvPr/>
        </p:nvPicPr>
        <p:blipFill>
          <a:blip r:embed="rId2"/>
          <a:stretch>
            <a:fillRect/>
          </a:stretch>
        </p:blipFill>
        <p:spPr>
          <a:xfrm>
            <a:off x="2300816" y="1417638"/>
            <a:ext cx="4260850" cy="4337969"/>
          </a:xfrm>
          <a:prstGeom prst="rect">
            <a:avLst/>
          </a:prstGeom>
        </p:spPr>
      </p:pic>
      <p:sp>
        <p:nvSpPr>
          <p:cNvPr id="5" name="TextBox 4"/>
          <p:cNvSpPr txBox="1"/>
          <p:nvPr/>
        </p:nvSpPr>
        <p:spPr>
          <a:xfrm>
            <a:off x="1099930" y="5755607"/>
            <a:ext cx="7296293" cy="369332"/>
          </a:xfrm>
          <a:prstGeom prst="rect">
            <a:avLst/>
          </a:prstGeom>
          <a:noFill/>
        </p:spPr>
        <p:txBody>
          <a:bodyPr wrap="none" rtlCol="0">
            <a:spAutoFit/>
          </a:bodyPr>
          <a:lstStyle/>
          <a:p>
            <a:r>
              <a:rPr lang="en-AU" dirty="0" smtClean="0"/>
              <a:t>This is the old map- It is now thought that all taste buds can detect all tastes</a:t>
            </a:r>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Today: Senses</a:t>
            </a:r>
            <a:endParaRPr lang="en-A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tastes have changed!</a:t>
            </a:r>
            <a:endParaRPr lang="en-US" dirty="0"/>
          </a:p>
        </p:txBody>
      </p:sp>
      <p:sp>
        <p:nvSpPr>
          <p:cNvPr id="3" name="Content Placeholder 2"/>
          <p:cNvSpPr>
            <a:spLocks noGrp="1"/>
          </p:cNvSpPr>
          <p:nvPr>
            <p:ph idx="1"/>
          </p:nvPr>
        </p:nvSpPr>
        <p:spPr/>
        <p:txBody>
          <a:bodyPr>
            <a:normAutofit/>
          </a:bodyPr>
          <a:lstStyle/>
          <a:p>
            <a:r>
              <a:rPr lang="en-US" dirty="0" smtClean="0"/>
              <a:t>When you are a baby, your mouth is covered with taste buds.  They cover the tongue, roof and sides of the mouth.</a:t>
            </a:r>
          </a:p>
          <a:p>
            <a:r>
              <a:rPr lang="en-US" dirty="0" smtClean="0"/>
              <a:t>As you get older the taste buds are only on your tongue.</a:t>
            </a:r>
          </a:p>
          <a:p>
            <a:r>
              <a:rPr lang="en-US" dirty="0" smtClean="0"/>
              <a:t>As you age and your taste buds become less sensitive you will be able to eat things that you found too strong as a child.</a:t>
            </a:r>
          </a:p>
          <a:p>
            <a:pPr>
              <a:buNone/>
            </a:pPr>
            <a:endParaRPr lang="en-US"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How do we distinguish taste?</a:t>
            </a:r>
            <a:endParaRPr lang="en-AU" dirty="0"/>
          </a:p>
        </p:txBody>
      </p:sp>
      <p:sp>
        <p:nvSpPr>
          <p:cNvPr id="3" name="Content Placeholder 2"/>
          <p:cNvSpPr>
            <a:spLocks noGrp="1"/>
          </p:cNvSpPr>
          <p:nvPr>
            <p:ph idx="1"/>
          </p:nvPr>
        </p:nvSpPr>
        <p:spPr>
          <a:xfrm>
            <a:off x="616226" y="1417638"/>
            <a:ext cx="8229600" cy="4525963"/>
          </a:xfrm>
        </p:spPr>
        <p:txBody>
          <a:bodyPr/>
          <a:lstStyle/>
          <a:p>
            <a:r>
              <a:rPr lang="en-AU" dirty="0" smtClean="0"/>
              <a:t>If taste buds only detect sweet, sour, salt, bitter how can we tell the difference between so many things?</a:t>
            </a:r>
          </a:p>
          <a:p>
            <a:r>
              <a:rPr lang="en-AU" dirty="0" smtClean="0"/>
              <a:t>Answer: Taste is combination of taste, temperature, texture and smell</a:t>
            </a:r>
            <a:endParaRPr lang="en-A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Smell</a:t>
            </a:r>
            <a:endParaRPr lang="en-US" dirty="0"/>
          </a:p>
        </p:txBody>
      </p:sp>
      <p:sp>
        <p:nvSpPr>
          <p:cNvPr id="3" name="Content Placeholder 2"/>
          <p:cNvSpPr>
            <a:spLocks noGrp="1"/>
          </p:cNvSpPr>
          <p:nvPr>
            <p:ph idx="1"/>
          </p:nvPr>
        </p:nvSpPr>
        <p:spPr/>
        <p:txBody>
          <a:bodyPr/>
          <a:lstStyle/>
          <a:p>
            <a:r>
              <a:rPr lang="en-US" dirty="0" smtClean="0"/>
              <a:t>What you smell is tiny Lipid </a:t>
            </a:r>
            <a:r>
              <a:rPr lang="en-US" dirty="0" err="1" smtClean="0"/>
              <a:t>soluable</a:t>
            </a:r>
            <a:r>
              <a:rPr lang="en-US" dirty="0" smtClean="0"/>
              <a:t> particles.  </a:t>
            </a:r>
          </a:p>
          <a:p>
            <a:r>
              <a:rPr lang="en-US" dirty="0" smtClean="0"/>
              <a:t>The nasal cavity filters these particles through cilia (or tiny hairs), then through thick mucus (snot) to the olfactory bulb.</a:t>
            </a:r>
          </a:p>
          <a:p>
            <a:r>
              <a:rPr lang="en-US" dirty="0" smtClean="0"/>
              <a:t>Here, molecules fit to a nerve cell receptors (lock and key) and the message is sent to the brain</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smells</a:t>
            </a:r>
            <a:endParaRPr lang="en-US" dirty="0"/>
          </a:p>
        </p:txBody>
      </p:sp>
      <p:sp>
        <p:nvSpPr>
          <p:cNvPr id="3" name="Content Placeholder 2"/>
          <p:cNvSpPr>
            <a:spLocks noGrp="1"/>
          </p:cNvSpPr>
          <p:nvPr>
            <p:ph idx="1"/>
          </p:nvPr>
        </p:nvSpPr>
        <p:spPr/>
        <p:txBody>
          <a:bodyPr>
            <a:normAutofit lnSpcReduction="10000"/>
          </a:bodyPr>
          <a:lstStyle/>
          <a:p>
            <a:r>
              <a:rPr lang="en-US" dirty="0" smtClean="0"/>
              <a:t>Like with taste, there are only a few main types of smells that we </a:t>
            </a:r>
            <a:r>
              <a:rPr lang="en-US" dirty="0" err="1" smtClean="0"/>
              <a:t>recognise</a:t>
            </a:r>
            <a:endParaRPr lang="en-US" dirty="0" smtClean="0"/>
          </a:p>
          <a:p>
            <a:pPr lvl="1"/>
            <a:r>
              <a:rPr lang="en-US" dirty="0" smtClean="0"/>
              <a:t>Camphoric </a:t>
            </a:r>
            <a:r>
              <a:rPr lang="en-US" dirty="0" err="1" smtClean="0"/>
              <a:t>eg</a:t>
            </a:r>
            <a:r>
              <a:rPr lang="en-US" dirty="0" smtClean="0"/>
              <a:t>. Mothballs</a:t>
            </a:r>
          </a:p>
          <a:p>
            <a:pPr lvl="1"/>
            <a:r>
              <a:rPr lang="en-US" dirty="0" smtClean="0"/>
              <a:t>Musky </a:t>
            </a:r>
            <a:r>
              <a:rPr lang="en-US" dirty="0" err="1" smtClean="0"/>
              <a:t>eg</a:t>
            </a:r>
            <a:r>
              <a:rPr lang="en-US" dirty="0" smtClean="0"/>
              <a:t>. Perfume/Aftershave</a:t>
            </a:r>
          </a:p>
          <a:p>
            <a:pPr lvl="1"/>
            <a:r>
              <a:rPr lang="en-US" dirty="0" smtClean="0"/>
              <a:t>Floral </a:t>
            </a:r>
            <a:r>
              <a:rPr lang="en-US" dirty="0" err="1" smtClean="0"/>
              <a:t>eg</a:t>
            </a:r>
            <a:r>
              <a:rPr lang="en-US" dirty="0" smtClean="0"/>
              <a:t>. Roses</a:t>
            </a:r>
          </a:p>
          <a:p>
            <a:pPr lvl="1"/>
            <a:r>
              <a:rPr lang="en-US" dirty="0" err="1" smtClean="0"/>
              <a:t>Pepperminty</a:t>
            </a:r>
            <a:r>
              <a:rPr lang="en-US" dirty="0" smtClean="0"/>
              <a:t> </a:t>
            </a:r>
            <a:r>
              <a:rPr lang="en-US" dirty="0" err="1" smtClean="0"/>
              <a:t>eg</a:t>
            </a:r>
            <a:r>
              <a:rPr lang="en-US" dirty="0" smtClean="0"/>
              <a:t>. Mint Gum</a:t>
            </a:r>
          </a:p>
          <a:p>
            <a:pPr lvl="1"/>
            <a:r>
              <a:rPr lang="en-US" dirty="0" err="1" smtClean="0"/>
              <a:t>Etheral</a:t>
            </a:r>
            <a:r>
              <a:rPr lang="en-US" dirty="0" smtClean="0"/>
              <a:t> </a:t>
            </a:r>
            <a:r>
              <a:rPr lang="en-US" dirty="0" err="1" smtClean="0"/>
              <a:t>eg</a:t>
            </a:r>
            <a:r>
              <a:rPr lang="en-US" dirty="0" smtClean="0"/>
              <a:t>. Dry Cleaning Fluid </a:t>
            </a:r>
          </a:p>
          <a:p>
            <a:pPr lvl="1"/>
            <a:r>
              <a:rPr lang="en-US" dirty="0" smtClean="0"/>
              <a:t>Pungent </a:t>
            </a:r>
            <a:r>
              <a:rPr lang="en-US" dirty="0" err="1" smtClean="0"/>
              <a:t>eg</a:t>
            </a:r>
            <a:r>
              <a:rPr lang="en-US" dirty="0" smtClean="0"/>
              <a:t>. Vinegar</a:t>
            </a:r>
          </a:p>
          <a:p>
            <a:pPr lvl="1"/>
            <a:r>
              <a:rPr lang="en-US" dirty="0" smtClean="0"/>
              <a:t>Putrid </a:t>
            </a:r>
            <a:r>
              <a:rPr lang="en-US" dirty="0" err="1" smtClean="0"/>
              <a:t>eg</a:t>
            </a:r>
            <a:r>
              <a:rPr lang="en-US" dirty="0" smtClean="0"/>
              <a:t>. Rotten Eggs</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Pheremones</a:t>
            </a:r>
            <a:endParaRPr lang="en-US" dirty="0"/>
          </a:p>
        </p:txBody>
      </p:sp>
      <p:sp>
        <p:nvSpPr>
          <p:cNvPr id="3" name="Content Placeholder 2"/>
          <p:cNvSpPr>
            <a:spLocks noGrp="1"/>
          </p:cNvSpPr>
          <p:nvPr>
            <p:ph idx="1"/>
          </p:nvPr>
        </p:nvSpPr>
        <p:spPr/>
        <p:txBody>
          <a:bodyPr>
            <a:normAutofit lnSpcReduction="10000"/>
          </a:bodyPr>
          <a:lstStyle/>
          <a:p>
            <a:r>
              <a:rPr lang="en-US" dirty="0" smtClean="0"/>
              <a:t>A sense of smell is more important than you might </a:t>
            </a:r>
            <a:r>
              <a:rPr lang="en-US" dirty="0" err="1" smtClean="0"/>
              <a:t>realise</a:t>
            </a:r>
            <a:r>
              <a:rPr lang="en-US" dirty="0" smtClean="0"/>
              <a:t>.</a:t>
            </a:r>
          </a:p>
          <a:p>
            <a:r>
              <a:rPr lang="en-US" dirty="0" smtClean="0"/>
              <a:t>Smells can tell us who we are attracted to (the t-shirt smelling experiment).  These are called </a:t>
            </a:r>
            <a:r>
              <a:rPr lang="en-US" dirty="0" err="1" smtClean="0"/>
              <a:t>pheremones</a:t>
            </a:r>
            <a:endParaRPr lang="en-US" dirty="0" smtClean="0"/>
          </a:p>
          <a:p>
            <a:r>
              <a:rPr lang="en-US" dirty="0" smtClean="0"/>
              <a:t>Other animals use </a:t>
            </a:r>
            <a:r>
              <a:rPr lang="en-US" dirty="0" err="1" smtClean="0"/>
              <a:t>pheremones</a:t>
            </a:r>
            <a:r>
              <a:rPr lang="en-US" dirty="0" smtClean="0"/>
              <a:t> to mark their territory, attract mates and warn predators </a:t>
            </a:r>
          </a:p>
          <a:p>
            <a:r>
              <a:rPr lang="en-US" dirty="0" smtClean="0"/>
              <a:t>Flowering plants use smells to attract insects so that they can pollinate other plants</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taste and smell important?</a:t>
            </a:r>
            <a:endParaRPr lang="en-US" dirty="0"/>
          </a:p>
        </p:txBody>
      </p:sp>
      <p:sp>
        <p:nvSpPr>
          <p:cNvPr id="3" name="Content Placeholder 2"/>
          <p:cNvSpPr>
            <a:spLocks noGrp="1"/>
          </p:cNvSpPr>
          <p:nvPr>
            <p:ph idx="1"/>
          </p:nvPr>
        </p:nvSpPr>
        <p:spPr/>
        <p:txBody>
          <a:bodyPr/>
          <a:lstStyle/>
          <a:p>
            <a:r>
              <a:rPr lang="en-US" dirty="0" smtClean="0"/>
              <a:t>List the ways that a sense of taste and smell help plants and animals to survive</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Alien (1979)</a:t>
            </a:r>
            <a:endParaRPr lang="en-AU" dirty="0"/>
          </a:p>
        </p:txBody>
      </p:sp>
      <p:sp>
        <p:nvSpPr>
          <p:cNvPr id="3" name="Content Placeholder 2"/>
          <p:cNvSpPr>
            <a:spLocks noGrp="1"/>
          </p:cNvSpPr>
          <p:nvPr>
            <p:ph idx="1"/>
          </p:nvPr>
        </p:nvSpPr>
        <p:spPr>
          <a:xfrm>
            <a:off x="457200" y="1139687"/>
            <a:ext cx="8229600" cy="4525963"/>
          </a:xfrm>
        </p:spPr>
        <p:txBody>
          <a:bodyPr/>
          <a:lstStyle/>
          <a:p>
            <a:pPr>
              <a:buNone/>
            </a:pPr>
            <a:r>
              <a:rPr lang="en-AU" dirty="0" smtClean="0"/>
              <a:t>	‘In space no one can hear you scream’ </a:t>
            </a:r>
            <a:endParaRPr lang="en-AU" dirty="0"/>
          </a:p>
        </p:txBody>
      </p:sp>
      <p:pic>
        <p:nvPicPr>
          <p:cNvPr id="1026" name="Picture 2" descr="http://www.seomoz.org/img/upload/Alien%20in%20space%20no%20one%20can%20hear%20you%20scream.jpg"/>
          <p:cNvPicPr>
            <a:picLocks noChangeAspect="1" noChangeArrowheads="1"/>
          </p:cNvPicPr>
          <p:nvPr/>
        </p:nvPicPr>
        <p:blipFill>
          <a:blip r:embed="rId2"/>
          <a:srcRect/>
          <a:stretch>
            <a:fillRect/>
          </a:stretch>
        </p:blipFill>
        <p:spPr bwMode="auto">
          <a:xfrm>
            <a:off x="3004793" y="2056088"/>
            <a:ext cx="3048000" cy="4305301"/>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Hearing</a:t>
            </a:r>
            <a:endParaRPr lang="en-US" dirty="0"/>
          </a:p>
        </p:txBody>
      </p:sp>
      <p:sp>
        <p:nvSpPr>
          <p:cNvPr id="3" name="Content Placeholder 2"/>
          <p:cNvSpPr>
            <a:spLocks noGrp="1"/>
          </p:cNvSpPr>
          <p:nvPr>
            <p:ph idx="1"/>
          </p:nvPr>
        </p:nvSpPr>
        <p:spPr>
          <a:xfrm>
            <a:off x="457200" y="914400"/>
            <a:ext cx="8229600" cy="4983163"/>
          </a:xfrm>
        </p:spPr>
        <p:txBody>
          <a:bodyPr>
            <a:normAutofit/>
          </a:bodyPr>
          <a:lstStyle/>
          <a:p>
            <a:r>
              <a:rPr lang="en-US" dirty="0" smtClean="0"/>
              <a:t>Sounds are vibrations of molecules travelling through the air.	</a:t>
            </a:r>
          </a:p>
          <a:p>
            <a:r>
              <a:rPr lang="en-US" dirty="0" smtClean="0"/>
              <a:t>These vibrations cause your eardrum to vibrate and these messages are sent to the brain via the auditory nerve.  </a:t>
            </a:r>
          </a:p>
          <a:p>
            <a:r>
              <a:rPr lang="en-US" dirty="0" smtClean="0"/>
              <a:t>The structure of the ear is designed to amplify and simplify the sound.</a:t>
            </a:r>
            <a:endParaRPr lang="en-US" dirty="0"/>
          </a:p>
        </p:txBody>
      </p:sp>
      <p:pic>
        <p:nvPicPr>
          <p:cNvPr id="4" name="Picture 3"/>
          <p:cNvPicPr>
            <a:picLocks noChangeAspect="1"/>
          </p:cNvPicPr>
          <p:nvPr/>
        </p:nvPicPr>
        <p:blipFill>
          <a:blip r:embed="rId2"/>
          <a:stretch>
            <a:fillRect/>
          </a:stretch>
        </p:blipFill>
        <p:spPr>
          <a:xfrm>
            <a:off x="4817165" y="4182386"/>
            <a:ext cx="3869635" cy="22250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Balance</a:t>
            </a:r>
            <a:endParaRPr lang="en-US" dirty="0"/>
          </a:p>
        </p:txBody>
      </p:sp>
      <p:sp>
        <p:nvSpPr>
          <p:cNvPr id="3" name="Content Placeholder 2"/>
          <p:cNvSpPr>
            <a:spLocks noGrp="1"/>
          </p:cNvSpPr>
          <p:nvPr>
            <p:ph idx="1"/>
          </p:nvPr>
        </p:nvSpPr>
        <p:spPr/>
        <p:txBody>
          <a:bodyPr>
            <a:normAutofit lnSpcReduction="10000"/>
          </a:bodyPr>
          <a:lstStyle/>
          <a:p>
            <a:r>
              <a:rPr lang="en-US" dirty="0" smtClean="0"/>
              <a:t>Liquid in your ear moves when you move and tells your brain when you are moving.</a:t>
            </a:r>
          </a:p>
          <a:p>
            <a:r>
              <a:rPr lang="en-US" dirty="0" smtClean="0"/>
              <a:t>It is through your ear that you get your balance.</a:t>
            </a:r>
          </a:p>
          <a:p>
            <a:r>
              <a:rPr lang="en-US" dirty="0" smtClean="0"/>
              <a:t>How else is hearing important for the survival of animals?</a:t>
            </a:r>
          </a:p>
          <a:p>
            <a:endParaRPr lang="en-US" dirty="0" smtClean="0"/>
          </a:p>
          <a:p>
            <a:r>
              <a:rPr lang="en-US" dirty="0" smtClean="0"/>
              <a:t>Dolphins can hear 14 times better than humans.  Why do you think this is?</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Task</a:t>
            </a:r>
            <a:endParaRPr lang="en-AU" dirty="0"/>
          </a:p>
        </p:txBody>
      </p:sp>
      <p:sp>
        <p:nvSpPr>
          <p:cNvPr id="3" name="Content Placeholder 2"/>
          <p:cNvSpPr>
            <a:spLocks noGrp="1"/>
          </p:cNvSpPr>
          <p:nvPr>
            <p:ph idx="1"/>
          </p:nvPr>
        </p:nvSpPr>
        <p:spPr/>
        <p:txBody>
          <a:bodyPr/>
          <a:lstStyle/>
          <a:p>
            <a:r>
              <a:rPr lang="en-AU" dirty="0" smtClean="0"/>
              <a:t>Complete a fact sheet for one sense (use the text book): I will assign these </a:t>
            </a:r>
          </a:p>
          <a:p>
            <a:r>
              <a:rPr lang="en-AU" dirty="0" smtClean="0"/>
              <a:t>Complete this using word</a:t>
            </a:r>
          </a:p>
          <a:p>
            <a:r>
              <a:rPr lang="en-AU" dirty="0" smtClean="0"/>
              <a:t>Include </a:t>
            </a:r>
          </a:p>
          <a:p>
            <a:pPr lvl="1"/>
            <a:r>
              <a:rPr lang="en-AU" dirty="0" smtClean="0"/>
              <a:t>Diagram</a:t>
            </a:r>
          </a:p>
          <a:p>
            <a:pPr lvl="1"/>
            <a:r>
              <a:rPr lang="en-AU" dirty="0" smtClean="0"/>
              <a:t>Summary of how the sense works </a:t>
            </a:r>
          </a:p>
          <a:p>
            <a:pPr lvl="1"/>
            <a:r>
              <a:rPr lang="en-AU" dirty="0" smtClean="0"/>
              <a:t>Glossary of new terms</a:t>
            </a:r>
          </a:p>
          <a:p>
            <a:r>
              <a:rPr lang="en-AU" dirty="0" smtClean="0"/>
              <a:t>Upload this document onto the wiki</a:t>
            </a:r>
            <a:endParaRPr lang="en-A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Senses</a:t>
            </a:r>
            <a:endParaRPr lang="en-US" sz="54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Subtitle 2"/>
          <p:cNvSpPr>
            <a:spLocks noGrp="1"/>
          </p:cNvSpPr>
          <p:nvPr>
            <p:ph type="subTitle" idx="1"/>
          </p:nvPr>
        </p:nvSpPr>
        <p:spPr/>
        <p:txBody>
          <a:bodyPr/>
          <a:lstStyle/>
          <a:p>
            <a:r>
              <a:rPr lang="en-US" dirty="0" smtClean="0"/>
              <a:t>What sense is most important to you?</a:t>
            </a:r>
          </a:p>
          <a:p>
            <a:endParaRPr lang="en-US" dirty="0"/>
          </a:p>
        </p:txBody>
      </p:sp>
      <p:pic>
        <p:nvPicPr>
          <p:cNvPr id="4" name="Picture 3"/>
          <p:cNvPicPr>
            <a:picLocks noChangeAspect="1"/>
          </p:cNvPicPr>
          <p:nvPr/>
        </p:nvPicPr>
        <p:blipFill>
          <a:blip r:embed="rId2"/>
          <a:stretch>
            <a:fillRect/>
          </a:stretch>
        </p:blipFill>
        <p:spPr>
          <a:xfrm>
            <a:off x="642408" y="4704027"/>
            <a:ext cx="1458383" cy="1869545"/>
          </a:xfrm>
          <a:prstGeom prst="rect">
            <a:avLst/>
          </a:prstGeom>
        </p:spPr>
      </p:pic>
      <p:pic>
        <p:nvPicPr>
          <p:cNvPr id="5" name="Picture 4"/>
          <p:cNvPicPr>
            <a:picLocks noChangeAspect="1"/>
          </p:cNvPicPr>
          <p:nvPr/>
        </p:nvPicPr>
        <p:blipFill>
          <a:blip r:embed="rId3"/>
          <a:stretch>
            <a:fillRect/>
          </a:stretch>
        </p:blipFill>
        <p:spPr>
          <a:xfrm>
            <a:off x="6466946" y="369180"/>
            <a:ext cx="1305454" cy="1761245"/>
          </a:xfrm>
          <a:prstGeom prst="rect">
            <a:avLst/>
          </a:prstGeom>
        </p:spPr>
      </p:pic>
      <p:pic>
        <p:nvPicPr>
          <p:cNvPr id="6" name="Picture 5"/>
          <p:cNvPicPr>
            <a:picLocks noChangeAspect="1"/>
          </p:cNvPicPr>
          <p:nvPr/>
        </p:nvPicPr>
        <p:blipFill>
          <a:blip r:embed="rId4"/>
          <a:stretch>
            <a:fillRect/>
          </a:stretch>
        </p:blipFill>
        <p:spPr>
          <a:xfrm>
            <a:off x="6466946" y="4903522"/>
            <a:ext cx="2517663" cy="1670050"/>
          </a:xfrm>
          <a:prstGeom prst="rect">
            <a:avLst/>
          </a:prstGeom>
        </p:spPr>
      </p:pic>
      <p:pic>
        <p:nvPicPr>
          <p:cNvPr id="7" name="Picture 6"/>
          <p:cNvPicPr>
            <a:picLocks noChangeAspect="1"/>
          </p:cNvPicPr>
          <p:nvPr/>
        </p:nvPicPr>
        <p:blipFill>
          <a:blip r:embed="rId5"/>
          <a:stretch>
            <a:fillRect/>
          </a:stretch>
        </p:blipFill>
        <p:spPr>
          <a:xfrm>
            <a:off x="642408" y="369180"/>
            <a:ext cx="1158835" cy="2130425"/>
          </a:xfrm>
          <a:prstGeom prst="rect">
            <a:avLst/>
          </a:prstGeom>
        </p:spPr>
      </p:pic>
      <p:pic>
        <p:nvPicPr>
          <p:cNvPr id="8" name="Picture 7"/>
          <p:cNvPicPr>
            <a:picLocks noChangeAspect="1"/>
          </p:cNvPicPr>
          <p:nvPr/>
        </p:nvPicPr>
        <p:blipFill>
          <a:blip r:embed="rId6"/>
          <a:stretch>
            <a:fillRect/>
          </a:stretch>
        </p:blipFill>
        <p:spPr>
          <a:xfrm>
            <a:off x="3484033" y="5072742"/>
            <a:ext cx="2103967" cy="15008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SIGHT</a:t>
            </a:r>
            <a:endParaRPr lang="en-US" dirty="0"/>
          </a:p>
        </p:txBody>
      </p:sp>
      <p:sp>
        <p:nvSpPr>
          <p:cNvPr id="3" name="Content Placeholder 2"/>
          <p:cNvSpPr>
            <a:spLocks noGrp="1"/>
          </p:cNvSpPr>
          <p:nvPr>
            <p:ph idx="1"/>
          </p:nvPr>
        </p:nvSpPr>
        <p:spPr/>
        <p:txBody>
          <a:bodyPr>
            <a:normAutofit/>
          </a:bodyPr>
          <a:lstStyle/>
          <a:p>
            <a:r>
              <a:rPr lang="en-US" dirty="0" smtClean="0"/>
              <a:t>What you are actually seeing is beams of light bouncing of objects and into your eyes.</a:t>
            </a:r>
          </a:p>
          <a:p>
            <a:r>
              <a:rPr lang="en-US" dirty="0" smtClean="0"/>
              <a:t>The iris is the </a:t>
            </a:r>
            <a:r>
              <a:rPr lang="en-US" dirty="0" err="1" smtClean="0"/>
              <a:t>coloured</a:t>
            </a:r>
            <a:r>
              <a:rPr lang="en-US" dirty="0" smtClean="0"/>
              <a:t> ring around the pupil.  It controls the amount of light rays that enter the eye.</a:t>
            </a:r>
          </a:p>
          <a:p>
            <a:r>
              <a:rPr lang="en-US" dirty="0" smtClean="0"/>
              <a:t>The lens focuses the light onto the back surface of the eyeball, which is called the retina.</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Photoreceptors</a:t>
            </a:r>
            <a:endParaRPr lang="en-AU" dirty="0"/>
          </a:p>
        </p:txBody>
      </p:sp>
      <p:sp>
        <p:nvSpPr>
          <p:cNvPr id="3" name="Content Placeholder 2"/>
          <p:cNvSpPr>
            <a:spLocks noGrp="1"/>
          </p:cNvSpPr>
          <p:nvPr>
            <p:ph idx="1"/>
          </p:nvPr>
        </p:nvSpPr>
        <p:spPr/>
        <p:txBody>
          <a:bodyPr/>
          <a:lstStyle/>
          <a:p>
            <a:r>
              <a:rPr lang="en-US" dirty="0" smtClean="0"/>
              <a:t>The light sensitive cells in the retina send the information to the brain via the optic nerve.</a:t>
            </a:r>
          </a:p>
          <a:p>
            <a:r>
              <a:rPr lang="en-US" dirty="0" smtClean="0"/>
              <a:t>There are two types of receptor cells</a:t>
            </a:r>
          </a:p>
          <a:p>
            <a:pPr lvl="1"/>
            <a:r>
              <a:rPr lang="en-US" dirty="0" smtClean="0"/>
              <a:t>Cones: detect </a:t>
            </a:r>
            <a:r>
              <a:rPr lang="en-US" dirty="0" err="1" smtClean="0"/>
              <a:t>colour</a:t>
            </a:r>
            <a:endParaRPr lang="en-US" dirty="0" smtClean="0"/>
          </a:p>
          <a:p>
            <a:pPr lvl="1"/>
            <a:r>
              <a:rPr lang="en-US" dirty="0" smtClean="0"/>
              <a:t>Rods:  detect movement</a:t>
            </a:r>
          </a:p>
          <a:p>
            <a:endParaRPr lang="en-A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a:t>
            </a:r>
            <a:endParaRPr lang="en-US" dirty="0"/>
          </a:p>
        </p:txBody>
      </p:sp>
      <p:sp>
        <p:nvSpPr>
          <p:cNvPr id="3" name="Content Placeholder 2"/>
          <p:cNvSpPr>
            <a:spLocks noGrp="1"/>
          </p:cNvSpPr>
          <p:nvPr>
            <p:ph idx="1"/>
          </p:nvPr>
        </p:nvSpPr>
        <p:spPr/>
        <p:txBody>
          <a:bodyPr/>
          <a:lstStyle/>
          <a:p>
            <a:r>
              <a:rPr lang="en-US" dirty="0" smtClean="0"/>
              <a:t>The shape of the lens changes depending on whether the person is looking at something close up or far away.</a:t>
            </a:r>
          </a:p>
          <a:p>
            <a:r>
              <a:rPr lang="en-US" dirty="0" smtClean="0"/>
              <a:t>The shape makes the light entering the eye focus onto the retina.</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85831" y="1216520"/>
            <a:ext cx="7112000" cy="4191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Short-sighted</a:t>
            </a:r>
            <a:endParaRPr lang="en-US" dirty="0"/>
          </a:p>
        </p:txBody>
      </p:sp>
      <p:sp>
        <p:nvSpPr>
          <p:cNvPr id="3" name="Content Placeholder 2"/>
          <p:cNvSpPr>
            <a:spLocks noGrp="1"/>
          </p:cNvSpPr>
          <p:nvPr>
            <p:ph idx="1"/>
          </p:nvPr>
        </p:nvSpPr>
        <p:spPr/>
        <p:txBody>
          <a:bodyPr/>
          <a:lstStyle/>
          <a:p>
            <a:pPr>
              <a:buNone/>
            </a:pPr>
            <a:r>
              <a:rPr lang="en-US" dirty="0" smtClean="0"/>
              <a:t>People are short-sighted when the light entering the eye focuses in front of the retina.</a:t>
            </a:r>
            <a:endParaRPr lang="en-US" dirty="0"/>
          </a:p>
        </p:txBody>
      </p:sp>
      <p:pic>
        <p:nvPicPr>
          <p:cNvPr id="5" name="Picture 4"/>
          <p:cNvPicPr>
            <a:picLocks noChangeAspect="1"/>
          </p:cNvPicPr>
          <p:nvPr/>
        </p:nvPicPr>
        <p:blipFill>
          <a:blip r:embed="rId2"/>
          <a:stretch>
            <a:fillRect/>
          </a:stretch>
        </p:blipFill>
        <p:spPr>
          <a:xfrm>
            <a:off x="3381070" y="3203272"/>
            <a:ext cx="2952850" cy="345766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668</TotalTime>
  <Words>1345</Words>
  <Application>Microsoft Office PowerPoint</Application>
  <PresentationFormat>On-screen Show (4:3)</PresentationFormat>
  <Paragraphs>135</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A note on the SAC</vt:lpstr>
      <vt:lpstr>Next Topic</vt:lpstr>
      <vt:lpstr>Today: Senses</vt:lpstr>
      <vt:lpstr>The Senses</vt:lpstr>
      <vt:lpstr>SIGHT</vt:lpstr>
      <vt:lpstr>Photoreceptors</vt:lpstr>
      <vt:lpstr>Focus</vt:lpstr>
      <vt:lpstr>Slide 8</vt:lpstr>
      <vt:lpstr>Short-sighted</vt:lpstr>
      <vt:lpstr>Long-sighted</vt:lpstr>
      <vt:lpstr>Getting older</vt:lpstr>
      <vt:lpstr>Upside down</vt:lpstr>
      <vt:lpstr>The upside down glasses experiment</vt:lpstr>
      <vt:lpstr>Eye shine</vt:lpstr>
      <vt:lpstr>Some more facts</vt:lpstr>
      <vt:lpstr>Why is sight important?</vt:lpstr>
      <vt:lpstr>Slide 17</vt:lpstr>
      <vt:lpstr>Slide 18</vt:lpstr>
      <vt:lpstr>Optical illusions</vt:lpstr>
      <vt:lpstr>Slide 20</vt:lpstr>
      <vt:lpstr>Slide 21</vt:lpstr>
      <vt:lpstr>Filling in the gaps</vt:lpstr>
      <vt:lpstr>The great dragon illusion!!!!!!</vt:lpstr>
      <vt:lpstr>Touch</vt:lpstr>
      <vt:lpstr>Nerves ending everywhere!!!</vt:lpstr>
      <vt:lpstr>What if?</vt:lpstr>
      <vt:lpstr>Some facts</vt:lpstr>
      <vt:lpstr>Taste</vt:lpstr>
      <vt:lpstr>Tongue map</vt:lpstr>
      <vt:lpstr>My tastes have changed!</vt:lpstr>
      <vt:lpstr>How do we distinguish taste?</vt:lpstr>
      <vt:lpstr>Smell</vt:lpstr>
      <vt:lpstr>Types of smells</vt:lpstr>
      <vt:lpstr>Pheremones</vt:lpstr>
      <vt:lpstr>Why is taste and smell important?</vt:lpstr>
      <vt:lpstr>Alien (1979)</vt:lpstr>
      <vt:lpstr>Hearing</vt:lpstr>
      <vt:lpstr>Balance</vt:lpstr>
      <vt:lpstr>Task</vt:lpstr>
    </vt:vector>
  </TitlesOfParts>
  <Company>Melbourne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Senses</dc:title>
  <dc:creator>Angela Schneider</dc:creator>
  <cp:lastModifiedBy>sch</cp:lastModifiedBy>
  <cp:revision>8</cp:revision>
  <dcterms:created xsi:type="dcterms:W3CDTF">2011-07-19T11:52:17Z</dcterms:created>
  <dcterms:modified xsi:type="dcterms:W3CDTF">2011-07-20T01:14:25Z</dcterms:modified>
</cp:coreProperties>
</file>